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handoutMasterIdLst>
    <p:handoutMasterId r:id="rId15"/>
  </p:handoutMasterIdLst>
  <p:sldIdLst>
    <p:sldId id="256" r:id="rId2"/>
    <p:sldId id="257" r:id="rId3"/>
    <p:sldId id="266" r:id="rId4"/>
    <p:sldId id="267" r:id="rId5"/>
    <p:sldId id="268" r:id="rId6"/>
    <p:sldId id="276" r:id="rId7"/>
    <p:sldId id="270" r:id="rId8"/>
    <p:sldId id="269" r:id="rId9"/>
    <p:sldId id="275" r:id="rId10"/>
    <p:sldId id="271" r:id="rId11"/>
    <p:sldId id="274" r:id="rId12"/>
    <p:sldId id="273" r:id="rId13"/>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43742"/>
    <a:srgbClr val="990000"/>
    <a:srgbClr val="53F11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4715" autoAdjust="0"/>
    <p:restoredTop sz="89876" autoAdjust="0"/>
  </p:normalViewPr>
  <p:slideViewPr>
    <p:cSldViewPr>
      <p:cViewPr>
        <p:scale>
          <a:sx n="100" d="100"/>
          <a:sy n="100" d="100"/>
        </p:scale>
        <p:origin x="-690" y="-78"/>
      </p:cViewPr>
      <p:guideLst>
        <p:guide orient="horz" pos="312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48BA94-EA6D-4EFE-834C-397F2F1D22D2}" type="datetimeFigureOut">
              <a:rPr lang="en-US" smtClean="0"/>
              <a:pPr/>
              <a:t>26/07/2024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ASHOKRAO MANE POLYTECHNIC, VATHAR</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159519-2B16-433E-8FF5-F05CEFA0EC91}" type="slidenum">
              <a:rPr lang="en-US" smtClean="0"/>
              <a:pPr/>
              <a:t>‹#›</a:t>
            </a:fld>
            <a:endParaRPr lang="en-US" dirty="0"/>
          </a:p>
        </p:txBody>
      </p:sp>
    </p:spTree>
    <p:extLst>
      <p:ext uri="{BB962C8B-B14F-4D97-AF65-F5344CB8AC3E}">
        <p14:creationId xmlns:p14="http://schemas.microsoft.com/office/powerpoint/2010/main" xmlns="" val="371482969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C863B6-BE8F-4C48-872D-C72EDF4625FF}" type="datetimeFigureOut">
              <a:rPr lang="en-US" smtClean="0"/>
              <a:pPr/>
              <a:t>26/07/2024</a:t>
            </a:fld>
            <a:endParaRPr lang="en-US" dirty="0"/>
          </a:p>
        </p:txBody>
      </p:sp>
      <p:sp>
        <p:nvSpPr>
          <p:cNvPr id="4" name="Slide Image Placeholder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ASHOKRAO MANE POLYTECHNIC, VATHAR</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D3C72F-621F-40D2-82EB-810CFCF2DEEF}" type="slidenum">
              <a:rPr lang="en-US" smtClean="0"/>
              <a:pPr/>
              <a:t>‹#›</a:t>
            </a:fld>
            <a:endParaRPr lang="en-US" dirty="0"/>
          </a:p>
        </p:txBody>
      </p:sp>
    </p:spTree>
    <p:extLst>
      <p:ext uri="{BB962C8B-B14F-4D97-AF65-F5344CB8AC3E}">
        <p14:creationId xmlns:p14="http://schemas.microsoft.com/office/powerpoint/2010/main" xmlns="" val="229962562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D3C72F-621F-40D2-82EB-810CFCF2DEEF}" type="slidenum">
              <a:rPr lang="en-US" smtClean="0"/>
              <a:pPr/>
              <a:t>1</a:t>
            </a:fld>
            <a:endParaRPr lang="en-US" dirty="0"/>
          </a:p>
        </p:txBody>
      </p:sp>
      <p:sp>
        <p:nvSpPr>
          <p:cNvPr id="5" name="Footer Placeholder 4"/>
          <p:cNvSpPr>
            <a:spLocks noGrp="1"/>
          </p:cNvSpPr>
          <p:nvPr>
            <p:ph type="ftr" sz="quarter" idx="11"/>
          </p:nvPr>
        </p:nvSpPr>
        <p:spPr/>
        <p:txBody>
          <a:bodyPr/>
          <a:lstStyle/>
          <a:p>
            <a:r>
              <a:rPr lang="en-US" dirty="0" smtClean="0"/>
              <a:t>ASHOKRAO MANE POLYTECHNIC, VATHAR</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ASHOKRAO MANE POLYTECHNIC, VATHAR</a:t>
            </a:r>
            <a:endParaRPr lang="en-US" dirty="0"/>
          </a:p>
        </p:txBody>
      </p:sp>
      <p:sp>
        <p:nvSpPr>
          <p:cNvPr id="5" name="Slide Number Placeholder 4"/>
          <p:cNvSpPr>
            <a:spLocks noGrp="1"/>
          </p:cNvSpPr>
          <p:nvPr>
            <p:ph type="sldNum" sz="quarter" idx="11"/>
          </p:nvPr>
        </p:nvSpPr>
        <p:spPr/>
        <p:txBody>
          <a:bodyPr/>
          <a:lstStyle/>
          <a:p>
            <a:fld id="{B8D3C72F-621F-40D2-82EB-810CFCF2DEEF}" type="slidenum">
              <a:rPr lang="en-US" smtClean="0"/>
              <a:pPr/>
              <a:t>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3"/>
            <a:ext cx="5829300" cy="212336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2591261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2189215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73264"/>
            <a:ext cx="1157288" cy="122082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6" y="573264"/>
            <a:ext cx="3357563" cy="122082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263429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78061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4"/>
            <a:ext cx="5829300" cy="196744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4198588"/>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2373700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6" y="3338691"/>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1" y="3338691"/>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26/07/2024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905677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26/07/2024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346532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26/07/2024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09776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26/07/2024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803485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5"/>
            <a:ext cx="2256235" cy="167851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94408"/>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703898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4247265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9181397"/>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26/07/2024</a:t>
            </a:fld>
            <a:endParaRPr lang="en-US" dirty="0"/>
          </a:p>
        </p:txBody>
      </p:sp>
      <p:sp>
        <p:nvSpPr>
          <p:cNvPr id="5" name="Footer Placeholder 4"/>
          <p:cNvSpPr>
            <a:spLocks noGrp="1"/>
          </p:cNvSpPr>
          <p:nvPr>
            <p:ph type="ftr" sz="quarter" idx="3"/>
          </p:nvPr>
        </p:nvSpPr>
        <p:spPr>
          <a:xfrm>
            <a:off x="2343150" y="9181397"/>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9181397"/>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780171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5.jpeg"/><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10" Type="http://schemas.openxmlformats.org/officeDocument/2006/relationships/image" Target="../media/image31.jpeg"/><Relationship Id="rId4" Type="http://schemas.openxmlformats.org/officeDocument/2006/relationships/image" Target="../media/image29.jpeg"/><Relationship Id="rId9"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1524000" y="2209800"/>
            <a:ext cx="2362200" cy="52578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2400" y="2733050"/>
            <a:ext cx="1295400" cy="4201150"/>
          </a:xfrm>
          <a:prstGeom prst="rect">
            <a:avLst/>
          </a:prstGeom>
          <a:noFill/>
          <a:ln>
            <a:noFill/>
          </a:ln>
        </p:spPr>
        <p:txBody>
          <a:bodyPr wrap="square" rtlCol="0">
            <a:spAutoFit/>
          </a:bodyPr>
          <a:lstStyle/>
          <a:p>
            <a:pPr algn="ctr"/>
            <a:r>
              <a:rPr lang="en-US" sz="1400" b="1" dirty="0" smtClean="0">
                <a:solidFill>
                  <a:schemeClr val="accent2">
                    <a:lumMod val="75000"/>
                  </a:schemeClr>
                </a:solidFill>
                <a:latin typeface="Times New Roman" pitchFamily="18" charset="0"/>
                <a:cs typeface="Times New Roman" pitchFamily="18" charset="0"/>
              </a:rPr>
              <a:t>INSIDE :</a:t>
            </a:r>
          </a:p>
          <a:p>
            <a:pPr algn="ctr"/>
            <a:endParaRPr lang="en-US" sz="1000" dirty="0" smtClean="0">
              <a:solidFill>
                <a:schemeClr val="accent2">
                  <a:lumMod val="75000"/>
                </a:schemeClr>
              </a:solidFill>
              <a:latin typeface="Times New Roman" pitchFamily="18" charset="0"/>
              <a:cs typeface="Times New Roman" pitchFamily="18" charset="0"/>
            </a:endParaRPr>
          </a:p>
          <a:p>
            <a:pPr>
              <a:lnSpc>
                <a:spcPct val="150000"/>
              </a:lnSpc>
              <a:buFont typeface="Wingdings" pitchFamily="2" charset="2"/>
              <a:buChar char="Ø"/>
            </a:pPr>
            <a:r>
              <a:rPr lang="en-US" sz="900" dirty="0">
                <a:latin typeface="Times New Roman" pitchFamily="18" charset="0"/>
                <a:cs typeface="Times New Roman" pitchFamily="18" charset="0"/>
              </a:rPr>
              <a:t>DEPARTMENTAL </a:t>
            </a:r>
            <a:r>
              <a:rPr lang="en-US" sz="900" dirty="0" smtClean="0">
                <a:latin typeface="Times New Roman" pitchFamily="18" charset="0"/>
                <a:cs typeface="Times New Roman" pitchFamily="18" charset="0"/>
              </a:rPr>
              <a:t>NEWS</a:t>
            </a:r>
            <a:endParaRPr lang="en-US" sz="900" dirty="0">
              <a:latin typeface="Times New Roman" pitchFamily="18" charset="0"/>
              <a:cs typeface="Times New Roman" pitchFamily="18" charset="0"/>
            </a:endParaRPr>
          </a:p>
          <a:p>
            <a:pPr lvl="0">
              <a:lnSpc>
                <a:spcPct val="150000"/>
              </a:lnSpc>
              <a:buFont typeface="Wingdings" pitchFamily="2" charset="2"/>
              <a:buChar char="Ø"/>
            </a:pPr>
            <a:r>
              <a:rPr lang="en-US" sz="900" dirty="0" smtClean="0">
                <a:latin typeface="Times New Roman" pitchFamily="18" charset="0"/>
                <a:cs typeface="Times New Roman" pitchFamily="18" charset="0"/>
              </a:rPr>
              <a:t>MESSAGE FROM PRINCIPAL</a:t>
            </a:r>
          </a:p>
          <a:p>
            <a:pPr lvl="0">
              <a:lnSpc>
                <a:spcPct val="150000"/>
              </a:lnSpc>
              <a:buFont typeface="Wingdings" pitchFamily="2" charset="2"/>
              <a:buChar char="Ø"/>
            </a:pPr>
            <a:r>
              <a:rPr lang="en-US" sz="900" dirty="0" smtClean="0">
                <a:latin typeface="Times New Roman" pitchFamily="18" charset="0"/>
                <a:cs typeface="Times New Roman" pitchFamily="18" charset="0"/>
              </a:rPr>
              <a:t>FROM  EDITORS DESK</a:t>
            </a:r>
          </a:p>
          <a:p>
            <a:pPr>
              <a:lnSpc>
                <a:spcPct val="150000"/>
              </a:lnSpc>
              <a:buFont typeface="Wingdings" pitchFamily="2" charset="2"/>
              <a:buChar char="Ø"/>
            </a:pPr>
            <a:r>
              <a:rPr lang="en-US" sz="900" dirty="0">
                <a:latin typeface="Times New Roman" pitchFamily="18" charset="0"/>
                <a:cs typeface="Times New Roman" pitchFamily="18" charset="0"/>
              </a:rPr>
              <a:t>TECHNICAL </a:t>
            </a:r>
            <a:r>
              <a:rPr lang="en-US" sz="900" dirty="0" smtClean="0">
                <a:latin typeface="Times New Roman" pitchFamily="18" charset="0"/>
                <a:cs typeface="Times New Roman" pitchFamily="18" charset="0"/>
              </a:rPr>
              <a:t>EVENT</a:t>
            </a:r>
          </a:p>
          <a:p>
            <a:pPr lvl="0">
              <a:lnSpc>
                <a:spcPct val="150000"/>
              </a:lnSpc>
              <a:buFont typeface="Wingdings" pitchFamily="2" charset="2"/>
              <a:buChar char="Ø"/>
            </a:pPr>
            <a:r>
              <a:rPr lang="en-US" sz="900" dirty="0" smtClean="0">
                <a:latin typeface="Times New Roman" pitchFamily="18" charset="0"/>
                <a:cs typeface="Times New Roman" pitchFamily="18" charset="0"/>
              </a:rPr>
              <a:t>OTHER ACTIVITY</a:t>
            </a:r>
          </a:p>
          <a:p>
            <a:pPr lvl="0">
              <a:lnSpc>
                <a:spcPct val="150000"/>
              </a:lnSpc>
              <a:buFont typeface="Wingdings" pitchFamily="2" charset="2"/>
              <a:buChar char="Ø"/>
            </a:pPr>
            <a:r>
              <a:rPr lang="en-US" sz="900" dirty="0" smtClean="0">
                <a:latin typeface="Times New Roman" pitchFamily="18" charset="0"/>
                <a:cs typeface="Times New Roman" pitchFamily="18" charset="0"/>
              </a:rPr>
              <a:t>FACULTY SPEAK</a:t>
            </a:r>
          </a:p>
          <a:p>
            <a:pPr>
              <a:lnSpc>
                <a:spcPct val="150000"/>
              </a:lnSpc>
              <a:buFont typeface="Wingdings" pitchFamily="2" charset="2"/>
              <a:buChar char="Ø"/>
            </a:pPr>
            <a:r>
              <a:rPr lang="en-US" sz="900" dirty="0">
                <a:latin typeface="Times New Roman" pitchFamily="18" charset="0"/>
                <a:cs typeface="Times New Roman" pitchFamily="18" charset="0"/>
              </a:rPr>
              <a:t>STUDENTS </a:t>
            </a:r>
            <a:r>
              <a:rPr lang="en-US" sz="900" dirty="0" smtClean="0">
                <a:latin typeface="Times New Roman" pitchFamily="18" charset="0"/>
                <a:cs typeface="Times New Roman" pitchFamily="18" charset="0"/>
              </a:rPr>
              <a:t>SPEAK </a:t>
            </a:r>
          </a:p>
          <a:p>
            <a:pPr lvl="0">
              <a:lnSpc>
                <a:spcPct val="150000"/>
              </a:lnSpc>
              <a:buFont typeface="Wingdings" pitchFamily="2" charset="2"/>
              <a:buChar char="Ø"/>
            </a:pPr>
            <a:r>
              <a:rPr lang="en-US" sz="900" dirty="0" smtClean="0">
                <a:latin typeface="Times New Roman" pitchFamily="18" charset="0"/>
                <a:cs typeface="Times New Roman" pitchFamily="18" charset="0"/>
              </a:rPr>
              <a:t>EXPERT </a:t>
            </a:r>
            <a:r>
              <a:rPr lang="en-US" sz="900" dirty="0">
                <a:latin typeface="Times New Roman" pitchFamily="18" charset="0"/>
                <a:cs typeface="Times New Roman" pitchFamily="18" charset="0"/>
              </a:rPr>
              <a:t> </a:t>
            </a:r>
            <a:r>
              <a:rPr lang="en-US" sz="900" dirty="0" smtClean="0">
                <a:latin typeface="Times New Roman" pitchFamily="18" charset="0"/>
                <a:cs typeface="Times New Roman" pitchFamily="18" charset="0"/>
              </a:rPr>
              <a:t> LECTURES</a:t>
            </a:r>
          </a:p>
          <a:p>
            <a:pPr lvl="0">
              <a:lnSpc>
                <a:spcPct val="150000"/>
              </a:lnSpc>
              <a:buFont typeface="Wingdings" pitchFamily="2" charset="2"/>
              <a:buChar char="Ø"/>
            </a:pPr>
            <a:r>
              <a:rPr lang="en-US" sz="900" dirty="0" smtClean="0">
                <a:latin typeface="Times New Roman" pitchFamily="18" charset="0"/>
                <a:cs typeface="Times New Roman" pitchFamily="18" charset="0"/>
              </a:rPr>
              <a:t>ACHIEVEMENT</a:t>
            </a:r>
          </a:p>
          <a:p>
            <a:pPr lvl="0">
              <a:lnSpc>
                <a:spcPct val="150000"/>
              </a:lnSpc>
              <a:buFont typeface="Wingdings" pitchFamily="2" charset="2"/>
              <a:buChar char="Ø"/>
            </a:pPr>
            <a:r>
              <a:rPr lang="en-US" sz="900" dirty="0" smtClean="0">
                <a:latin typeface="Times New Roman" pitchFamily="18" charset="0"/>
                <a:cs typeface="Times New Roman" pitchFamily="18" charset="0"/>
              </a:rPr>
              <a:t>EXTRA ACTIVITY</a:t>
            </a:r>
          </a:p>
          <a:p>
            <a:pPr lvl="0">
              <a:lnSpc>
                <a:spcPct val="150000"/>
              </a:lnSpc>
              <a:buFont typeface="Wingdings" pitchFamily="2" charset="2"/>
              <a:buChar char="Ø"/>
            </a:pPr>
            <a:r>
              <a:rPr lang="en-US" sz="900" dirty="0" smtClean="0">
                <a:latin typeface="Times New Roman" pitchFamily="18" charset="0"/>
                <a:cs typeface="Times New Roman" pitchFamily="18" charset="0"/>
              </a:rPr>
              <a:t>SUCCESS STORY</a:t>
            </a:r>
          </a:p>
          <a:p>
            <a:pPr lvl="0">
              <a:lnSpc>
                <a:spcPct val="150000"/>
              </a:lnSpc>
              <a:buFont typeface="Wingdings" pitchFamily="2" charset="2"/>
              <a:buChar char="Ø"/>
            </a:pPr>
            <a:r>
              <a:rPr lang="en-US" sz="900" dirty="0" smtClean="0">
                <a:latin typeface="Times New Roman" pitchFamily="18" charset="0"/>
                <a:cs typeface="Times New Roman" pitchFamily="18" charset="0"/>
              </a:rPr>
              <a:t>ABOUT THE THEME</a:t>
            </a:r>
            <a:endParaRPr lang="en-US" sz="900" dirty="0">
              <a:latin typeface="Times New Roman" pitchFamily="18" charset="0"/>
              <a:cs typeface="Times New Roman" pitchFamily="18" charset="0"/>
            </a:endParaRPr>
          </a:p>
        </p:txBody>
      </p:sp>
      <p:sp>
        <p:nvSpPr>
          <p:cNvPr id="34" name="TextBox 33"/>
          <p:cNvSpPr txBox="1"/>
          <p:nvPr/>
        </p:nvSpPr>
        <p:spPr>
          <a:xfrm>
            <a:off x="3886200" y="2308860"/>
            <a:ext cx="2743200" cy="7582845"/>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 </a:t>
            </a:r>
            <a:r>
              <a:rPr lang="en-US" sz="1200" b="1" u="sng" dirty="0" smtClean="0">
                <a:solidFill>
                  <a:schemeClr val="accent2">
                    <a:lumMod val="75000"/>
                  </a:schemeClr>
                </a:solidFill>
                <a:latin typeface="Times New Roman" pitchFamily="18" charset="0"/>
                <a:cs typeface="Times New Roman" pitchFamily="18" charset="0"/>
              </a:rPr>
              <a:t>ABOUT INSTITUTE</a:t>
            </a:r>
          </a:p>
          <a:p>
            <a:pPr algn="just">
              <a:lnSpc>
                <a:spcPct val="150000"/>
              </a:lnSpc>
            </a:pPr>
            <a:r>
              <a:rPr lang="en-US" sz="1050" dirty="0" smtClean="0">
                <a:latin typeface="Times New Roman" pitchFamily="18" charset="0"/>
                <a:cs typeface="Times New Roman" pitchFamily="18" charset="0"/>
              </a:rPr>
              <a:t>Meeting </a:t>
            </a:r>
            <a:r>
              <a:rPr lang="en-US" sz="1050" dirty="0">
                <a:latin typeface="Times New Roman" pitchFamily="18" charset="0"/>
                <a:cs typeface="Times New Roman" pitchFamily="18" charset="0"/>
              </a:rPr>
              <a:t>and coping with the emerging challenges is the prime function of today's students. To do this, it requires keen perception, flexibility and the ability to merge theories into action </a:t>
            </a:r>
            <a:r>
              <a:rPr lang="en-US" sz="1050" dirty="0" smtClean="0">
                <a:latin typeface="Times New Roman" pitchFamily="18" charset="0"/>
                <a:cs typeface="Times New Roman" pitchFamily="18" charset="0"/>
              </a:rPr>
              <a:t>plans. </a:t>
            </a:r>
            <a:endParaRPr lang="en-US" sz="1050" dirty="0">
              <a:latin typeface="Times New Roman" pitchFamily="18" charset="0"/>
              <a:cs typeface="Times New Roman" pitchFamily="18" charset="0"/>
            </a:endParaRPr>
          </a:p>
          <a:p>
            <a:pPr algn="just" fontAlgn="base">
              <a:lnSpc>
                <a:spcPct val="150000"/>
              </a:lnSpc>
            </a:pPr>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            Shri </a:t>
            </a:r>
            <a:r>
              <a:rPr lang="en-US" sz="1050" dirty="0">
                <a:latin typeface="Times New Roman" pitchFamily="18" charset="0"/>
                <a:cs typeface="Times New Roman" pitchFamily="18" charset="0"/>
              </a:rPr>
              <a:t>Balasaheb Mane Shikshan Prasarak </a:t>
            </a:r>
            <a:r>
              <a:rPr lang="en-US" sz="1050" dirty="0" smtClean="0">
                <a:latin typeface="Times New Roman" pitchFamily="18" charset="0"/>
                <a:cs typeface="Times New Roman" pitchFamily="18" charset="0"/>
              </a:rPr>
              <a:t>Mandal Ambap’s, Ashokrao </a:t>
            </a:r>
            <a:r>
              <a:rPr lang="en-US" sz="1050" dirty="0">
                <a:latin typeface="Times New Roman" pitchFamily="18" charset="0"/>
                <a:cs typeface="Times New Roman" pitchFamily="18" charset="0"/>
              </a:rPr>
              <a:t>Mane </a:t>
            </a:r>
            <a:r>
              <a:rPr lang="en-US" sz="1050" dirty="0" smtClean="0">
                <a:latin typeface="Times New Roman" pitchFamily="18" charset="0"/>
                <a:cs typeface="Times New Roman" pitchFamily="18" charset="0"/>
              </a:rPr>
              <a:t>Polytechnic, Vathar Tarf Vadgaon (AMPV</a:t>
            </a:r>
            <a:r>
              <a:rPr lang="en-US" sz="1050" dirty="0">
                <a:latin typeface="Times New Roman" pitchFamily="18" charset="0"/>
                <a:cs typeface="Times New Roman" pitchFamily="18" charset="0"/>
              </a:rPr>
              <a:t>) was established in 2008 and is </a:t>
            </a:r>
            <a:r>
              <a:rPr lang="en-US" sz="1050" dirty="0" smtClean="0">
                <a:latin typeface="Times New Roman" pitchFamily="18" charset="0"/>
                <a:cs typeface="Times New Roman" pitchFamily="18" charset="0"/>
              </a:rPr>
              <a:t>located near </a:t>
            </a:r>
            <a:r>
              <a:rPr lang="en-US" sz="1050" dirty="0">
                <a:latin typeface="Times New Roman" pitchFamily="18" charset="0"/>
                <a:cs typeface="Times New Roman" pitchFamily="18" charset="0"/>
              </a:rPr>
              <a:t>Kolhapur. This Institute has AICTE approval for the Six Diploma courses. AMPV has </a:t>
            </a:r>
            <a:r>
              <a:rPr lang="en-US" sz="1050" dirty="0" smtClean="0">
                <a:latin typeface="Times New Roman" pitchFamily="18" charset="0"/>
                <a:cs typeface="Times New Roman" pitchFamily="18" charset="0"/>
              </a:rPr>
              <a:t>emerged as </a:t>
            </a:r>
            <a:r>
              <a:rPr lang="en-US" sz="1050" dirty="0">
                <a:latin typeface="Times New Roman" pitchFamily="18" charset="0"/>
                <a:cs typeface="Times New Roman" pitchFamily="18" charset="0"/>
              </a:rPr>
              <a:t>a leading technological </a:t>
            </a:r>
            <a:r>
              <a:rPr lang="en-US" sz="1050" dirty="0" smtClean="0">
                <a:latin typeface="Times New Roman" pitchFamily="18" charset="0"/>
                <a:cs typeface="Times New Roman" pitchFamily="18" charset="0"/>
              </a:rPr>
              <a:t>institute  </a:t>
            </a:r>
            <a:r>
              <a:rPr lang="en-US" sz="1050" dirty="0">
                <a:latin typeface="Times New Roman" pitchFamily="18" charset="0"/>
                <a:cs typeface="Times New Roman" pitchFamily="18" charset="0"/>
              </a:rPr>
              <a:t>to promote Technical Education for rural </a:t>
            </a:r>
            <a:r>
              <a:rPr lang="en-US" sz="1050" dirty="0" smtClean="0">
                <a:latin typeface="Times New Roman" pitchFamily="18" charset="0"/>
                <a:cs typeface="Times New Roman" pitchFamily="18" charset="0"/>
              </a:rPr>
              <a:t>communities.</a:t>
            </a:r>
            <a:endParaRPr lang="en-US" sz="1050" dirty="0">
              <a:latin typeface="Times New Roman" pitchFamily="18" charset="0"/>
              <a:cs typeface="Times New Roman" pitchFamily="18" charset="0"/>
            </a:endParaRPr>
          </a:p>
          <a:p>
            <a:pPr algn="just" fontAlgn="base">
              <a:lnSpc>
                <a:spcPct val="150000"/>
              </a:lnSpc>
            </a:pPr>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             AMP </a:t>
            </a:r>
            <a:r>
              <a:rPr lang="en-US" sz="1050" dirty="0">
                <a:latin typeface="Times New Roman" pitchFamily="18" charset="0"/>
                <a:cs typeface="Times New Roman" pitchFamily="18" charset="0"/>
              </a:rPr>
              <a:t>believe in providing students with hands-on training that will further hone their technical skills with soft skills. We believe in giving our </a:t>
            </a:r>
            <a:r>
              <a:rPr lang="en-US" sz="1050" dirty="0" smtClean="0">
                <a:latin typeface="Times New Roman" pitchFamily="18" charset="0"/>
                <a:cs typeface="Times New Roman" pitchFamily="18" charset="0"/>
              </a:rPr>
              <a:t>students, </a:t>
            </a:r>
            <a:r>
              <a:rPr lang="en-US" sz="1050" dirty="0">
                <a:latin typeface="Times New Roman" pitchFamily="18" charset="0"/>
                <a:cs typeface="Times New Roman" pitchFamily="18" charset="0"/>
              </a:rPr>
              <a:t>the competitive advantage in the business world, by encouraging them to be inquisitive and make informed choices. </a:t>
            </a:r>
            <a:endParaRPr lang="en-US" sz="1050" dirty="0" smtClean="0">
              <a:latin typeface="Times New Roman" pitchFamily="18" charset="0"/>
              <a:cs typeface="Times New Roman" pitchFamily="18" charset="0"/>
            </a:endParaRPr>
          </a:p>
          <a:p>
            <a:pPr algn="just" fontAlgn="base">
              <a:lnSpc>
                <a:spcPct val="150000"/>
              </a:lnSpc>
            </a:pPr>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Apart </a:t>
            </a:r>
            <a:r>
              <a:rPr lang="en-US" sz="1050" dirty="0">
                <a:latin typeface="Times New Roman" pitchFamily="18" charset="0"/>
                <a:cs typeface="Times New Roman" pitchFamily="18" charset="0"/>
              </a:rPr>
              <a:t>from the prescribed curriculum by the MSBTE, our college structures customized special </a:t>
            </a:r>
            <a:r>
              <a:rPr lang="en-US" sz="1050" dirty="0" smtClean="0">
                <a:latin typeface="Times New Roman" pitchFamily="18" charset="0"/>
                <a:cs typeface="Times New Roman" pitchFamily="18" charset="0"/>
              </a:rPr>
              <a:t>programs </a:t>
            </a:r>
            <a:r>
              <a:rPr lang="en-US" sz="1050" dirty="0">
                <a:latin typeface="Times New Roman" pitchFamily="18" charset="0"/>
                <a:cs typeface="Times New Roman" pitchFamily="18" charset="0"/>
              </a:rPr>
              <a:t>based on specific requirements of the industry with a focus on priorities. Periodic quality audits are conducted to ensure effective teaching, class room management, efficient documentation and judicious review of teaching learning process. </a:t>
            </a:r>
            <a:endParaRPr lang="en-US" sz="1050" dirty="0" smtClean="0">
              <a:latin typeface="Times New Roman" pitchFamily="18" charset="0"/>
              <a:cs typeface="Times New Roman" pitchFamily="18" charset="0"/>
            </a:endParaRPr>
          </a:p>
          <a:p>
            <a:endParaRPr lang="en-US" dirty="0"/>
          </a:p>
        </p:txBody>
      </p:sp>
      <p:sp>
        <p:nvSpPr>
          <p:cNvPr id="35" name="TextBox 34"/>
          <p:cNvSpPr txBox="1"/>
          <p:nvPr/>
        </p:nvSpPr>
        <p:spPr>
          <a:xfrm>
            <a:off x="1524000" y="2225040"/>
            <a:ext cx="2362200" cy="5159105"/>
          </a:xfrm>
          <a:prstGeom prst="rect">
            <a:avLst/>
          </a:prstGeom>
          <a:noFill/>
        </p:spPr>
        <p:txBody>
          <a:bodyPr wrap="square" rtlCol="0">
            <a:spAutoFit/>
          </a:bodyPr>
          <a:lstStyle/>
          <a:p>
            <a:pPr algn="ctr">
              <a:lnSpc>
                <a:spcPct val="150000"/>
              </a:lnSpc>
            </a:pPr>
            <a:r>
              <a:rPr lang="en-US" sz="1200" b="1" u="sng" dirty="0" smtClean="0">
                <a:solidFill>
                  <a:schemeClr val="accent2">
                    <a:lumMod val="75000"/>
                  </a:schemeClr>
                </a:solidFill>
                <a:latin typeface="Times New Roman" pitchFamily="18" charset="0"/>
                <a:cs typeface="Times New Roman" pitchFamily="18" charset="0"/>
              </a:rPr>
              <a:t> INSTITUTE VISION</a:t>
            </a:r>
          </a:p>
          <a:p>
            <a:pPr algn="just">
              <a:lnSpc>
                <a:spcPct val="150000"/>
              </a:lnSpc>
            </a:pPr>
            <a:r>
              <a:rPr lang="en-US" sz="1050" dirty="0" smtClean="0">
                <a:latin typeface="Times New Roman" pitchFamily="18" charset="0"/>
                <a:cs typeface="Times New Roman" pitchFamily="18" charset="0"/>
              </a:rPr>
              <a:t>Achieve excellence in quality technical education to create competent technocrats with ethical and social responsibilities for the betterment of society.</a:t>
            </a:r>
          </a:p>
          <a:p>
            <a:pPr algn="just">
              <a:lnSpc>
                <a:spcPct val="150000"/>
              </a:lnSpc>
            </a:pPr>
            <a:r>
              <a:rPr lang="en-US" sz="1200" b="1" dirty="0" smtClean="0">
                <a:latin typeface="Times New Roman" pitchFamily="18" charset="0"/>
                <a:cs typeface="Times New Roman" pitchFamily="18" charset="0"/>
              </a:rPr>
              <a:t>                     </a:t>
            </a:r>
            <a:r>
              <a:rPr lang="en-US" sz="1200" b="1" u="sng" dirty="0" smtClean="0">
                <a:solidFill>
                  <a:schemeClr val="accent2">
                    <a:lumMod val="75000"/>
                  </a:schemeClr>
                </a:solidFill>
                <a:latin typeface="Times New Roman" pitchFamily="18" charset="0"/>
                <a:cs typeface="Times New Roman" pitchFamily="18" charset="0"/>
              </a:rPr>
              <a:t>MISSION</a:t>
            </a:r>
          </a:p>
          <a:p>
            <a:pPr algn="just">
              <a:lnSpc>
                <a:spcPct val="150000"/>
              </a:lnSpc>
            </a:pPr>
            <a:r>
              <a:rPr lang="en-US" sz="1050" b="1" dirty="0" smtClean="0">
                <a:latin typeface="Times New Roman" pitchFamily="18" charset="0"/>
                <a:cs typeface="Times New Roman" pitchFamily="18" charset="0"/>
              </a:rPr>
              <a:t>M1- </a:t>
            </a:r>
            <a:r>
              <a:rPr lang="en-US" sz="1050" dirty="0" smtClean="0">
                <a:latin typeface="Times New Roman" pitchFamily="18" charset="0"/>
                <a:cs typeface="Times New Roman" pitchFamily="18" charset="0"/>
              </a:rPr>
              <a:t>To provide a scholarly and vibrant learning environment that enables students to achieve professional growth.</a:t>
            </a:r>
          </a:p>
          <a:p>
            <a:pPr algn="just">
              <a:lnSpc>
                <a:spcPct val="150000"/>
              </a:lnSpc>
            </a:pPr>
            <a:r>
              <a:rPr lang="en-US" sz="1050" b="1" dirty="0" smtClean="0">
                <a:latin typeface="Times New Roman" pitchFamily="18" charset="0"/>
                <a:cs typeface="Times New Roman" pitchFamily="18" charset="0"/>
              </a:rPr>
              <a:t>M2- </a:t>
            </a:r>
            <a:r>
              <a:rPr lang="en-US" sz="1050" dirty="0" smtClean="0">
                <a:latin typeface="Times New Roman" pitchFamily="18" charset="0"/>
                <a:cs typeface="Times New Roman" pitchFamily="18" charset="0"/>
              </a:rPr>
              <a:t>To impart quality technical education with emerging technology to fulfill industrial requirements.</a:t>
            </a:r>
          </a:p>
          <a:p>
            <a:pPr algn="just">
              <a:lnSpc>
                <a:spcPct val="150000"/>
              </a:lnSpc>
            </a:pPr>
            <a:r>
              <a:rPr lang="en-US" sz="1050" b="1" dirty="0" smtClean="0">
                <a:latin typeface="Times New Roman" pitchFamily="18" charset="0"/>
                <a:cs typeface="Times New Roman" pitchFamily="18" charset="0"/>
              </a:rPr>
              <a:t>M3- </a:t>
            </a:r>
            <a:r>
              <a:rPr lang="en-US" sz="1050" dirty="0" smtClean="0">
                <a:latin typeface="Times New Roman" pitchFamily="18" charset="0"/>
                <a:cs typeface="Times New Roman" pitchFamily="18" charset="0"/>
              </a:rPr>
              <a:t>To develop culture for holistic development of an individual including social as well as ethical responsibilities.</a:t>
            </a:r>
          </a:p>
          <a:p>
            <a:pPr algn="just">
              <a:lnSpc>
                <a:spcPct val="150000"/>
              </a:lnSpc>
            </a:pPr>
            <a:r>
              <a:rPr lang="en-US" sz="1050" b="1" dirty="0" smtClean="0">
                <a:latin typeface="Times New Roman" pitchFamily="18" charset="0"/>
                <a:cs typeface="Times New Roman" pitchFamily="18" charset="0"/>
              </a:rPr>
              <a:t>M4- </a:t>
            </a:r>
            <a:r>
              <a:rPr lang="en-US" sz="1050" dirty="0" smtClean="0">
                <a:latin typeface="Times New Roman" pitchFamily="18" charset="0"/>
                <a:cs typeface="Times New Roman" pitchFamily="18" charset="0"/>
              </a:rPr>
              <a:t>To strengthen relationship with industries for empowering the students to work in adverse conditions.</a:t>
            </a:r>
            <a:endParaRPr lang="en-US" sz="800" dirty="0" smtClean="0"/>
          </a:p>
          <a:p>
            <a:endParaRPr lang="en-US" dirty="0"/>
          </a:p>
        </p:txBody>
      </p:sp>
      <p:cxnSp>
        <p:nvCxnSpPr>
          <p:cNvPr id="37" name="Straight Connector 36"/>
          <p:cNvCxnSpPr/>
          <p:nvPr/>
        </p:nvCxnSpPr>
        <p:spPr>
          <a:xfrm>
            <a:off x="152400" y="1371600"/>
            <a:ext cx="6477000" cy="1588"/>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1" name="Round Single Corner Rectangle 50"/>
          <p:cNvSpPr/>
          <p:nvPr/>
        </p:nvSpPr>
        <p:spPr>
          <a:xfrm>
            <a:off x="160690" y="9525000"/>
            <a:ext cx="6468710" cy="304800"/>
          </a:xfrm>
          <a:prstGeom prst="round1Rect">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Times New Roman" pitchFamily="18" charset="0"/>
                <a:cs typeface="Times New Roman" pitchFamily="18" charset="0"/>
              </a:rPr>
              <a:t>ASHOKRAO MANE POLYTECHNIC, VATHAR                                                                            PAGE NO 1</a:t>
            </a:r>
            <a:endParaRPr lang="en-US" sz="1100" dirty="0">
              <a:solidFill>
                <a:schemeClr val="tx1"/>
              </a:solidFill>
              <a:latin typeface="Times New Roman" pitchFamily="18" charset="0"/>
              <a:cs typeface="Times New Roman" pitchFamily="18" charset="0"/>
            </a:endParaRPr>
          </a:p>
        </p:txBody>
      </p:sp>
      <p:sp>
        <p:nvSpPr>
          <p:cNvPr id="2" name="Rectangle 1"/>
          <p:cNvSpPr/>
          <p:nvPr/>
        </p:nvSpPr>
        <p:spPr>
          <a:xfrm>
            <a:off x="0" y="0"/>
            <a:ext cx="6858000" cy="1388576"/>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066800" y="76200"/>
            <a:ext cx="4648200" cy="400110"/>
          </a:xfrm>
          <a:prstGeom prst="rect">
            <a:avLst/>
          </a:prstGeom>
          <a:noFill/>
        </p:spPr>
        <p:txBody>
          <a:bodyPr wrap="square" rtlCol="0">
            <a:spAutoFit/>
          </a:bodyPr>
          <a:lstStyle/>
          <a:p>
            <a:pPr algn="ctr"/>
            <a:r>
              <a:rPr lang="en-US" sz="2000" b="1" dirty="0">
                <a:solidFill>
                  <a:schemeClr val="bg1"/>
                </a:solidFill>
                <a:latin typeface="Times New Roman" pitchFamily="18" charset="0"/>
                <a:cs typeface="Times New Roman" pitchFamily="18" charset="0"/>
              </a:rPr>
              <a:t>ASHOKRAO </a:t>
            </a:r>
            <a:r>
              <a:rPr lang="en-US" sz="2000" b="1" dirty="0" smtClean="0">
                <a:solidFill>
                  <a:schemeClr val="bg1"/>
                </a:solidFill>
                <a:latin typeface="Times New Roman" pitchFamily="18" charset="0"/>
                <a:cs typeface="Times New Roman" pitchFamily="18" charset="0"/>
              </a:rPr>
              <a:t>MANE POLYTECHNIC</a:t>
            </a:r>
            <a:endParaRPr lang="en-US" sz="2000" dirty="0">
              <a:solidFill>
                <a:schemeClr val="bg1"/>
              </a:solidFill>
            </a:endParaRPr>
          </a:p>
        </p:txBody>
      </p:sp>
      <p:sp>
        <p:nvSpPr>
          <p:cNvPr id="8" name="TextBox 7"/>
          <p:cNvSpPr txBox="1"/>
          <p:nvPr/>
        </p:nvSpPr>
        <p:spPr>
          <a:xfrm>
            <a:off x="1447800" y="476310"/>
            <a:ext cx="4191000" cy="338554"/>
          </a:xfrm>
          <a:prstGeom prst="rect">
            <a:avLst/>
          </a:prstGeom>
          <a:noFill/>
        </p:spPr>
        <p:txBody>
          <a:bodyPr wrap="square" rtlCol="0">
            <a:spAutoFit/>
          </a:bodyPr>
          <a:lstStyle/>
          <a:p>
            <a:pPr algn="ctr"/>
            <a:r>
              <a:rPr lang="en-US" sz="1600" b="1" dirty="0" smtClean="0">
                <a:solidFill>
                  <a:schemeClr val="bg1">
                    <a:lumMod val="95000"/>
                  </a:schemeClr>
                </a:solidFill>
                <a:latin typeface="Times New Roman" pitchFamily="18" charset="0"/>
                <a:cs typeface="Times New Roman" pitchFamily="18" charset="0"/>
              </a:rPr>
              <a:t>DEPARTMENT OF CIVIL ENGINEERING</a:t>
            </a:r>
            <a:endParaRPr lang="en-US" sz="1600" b="1" dirty="0">
              <a:solidFill>
                <a:schemeClr val="bg1">
                  <a:lumMod val="95000"/>
                </a:schemeClr>
              </a:solidFill>
              <a:latin typeface="Times New Roman" pitchFamily="18" charset="0"/>
              <a:cs typeface="Times New Roman" pitchFamily="18" charset="0"/>
            </a:endParaRPr>
          </a:p>
        </p:txBody>
      </p:sp>
      <p:pic>
        <p:nvPicPr>
          <p:cNvPr id="1027" name="Picture 3" descr="C:\Users\pl2\Desktop\Admission\AX\sdfv\unnamed.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38800" y="228601"/>
            <a:ext cx="1130299" cy="838199"/>
          </a:xfrm>
          <a:prstGeom prst="rect">
            <a:avLst/>
          </a:prstGeom>
          <a:noFill/>
        </p:spPr>
      </p:pic>
      <p:cxnSp>
        <p:nvCxnSpPr>
          <p:cNvPr id="24" name="Straight Connector 23"/>
          <p:cNvCxnSpPr/>
          <p:nvPr/>
        </p:nvCxnSpPr>
        <p:spPr>
          <a:xfrm>
            <a:off x="0" y="1676400"/>
            <a:ext cx="6858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60691" y="1388576"/>
            <a:ext cx="6544910" cy="276999"/>
          </a:xfrm>
          <a:prstGeom prst="rect">
            <a:avLst/>
          </a:prstGeom>
          <a:noFill/>
        </p:spPr>
        <p:txBody>
          <a:bodyPr wrap="square" rtlCol="0">
            <a:spAutoFit/>
          </a:bodyPr>
          <a:lstStyle/>
          <a:p>
            <a:r>
              <a:rPr lang="en-US" sz="1200" b="1" dirty="0" smtClean="0">
                <a:latin typeface="Times New Roman" pitchFamily="18" charset="0"/>
                <a:cs typeface="Times New Roman" pitchFamily="18" charset="0"/>
              </a:rPr>
              <a:t>VOL-9 : ISSUE-2                                                                                                                      MAY 2024</a:t>
            </a:r>
            <a:endParaRPr lang="en-US" sz="1200" b="1" dirty="0">
              <a:latin typeface="Times New Roman" pitchFamily="18" charset="0"/>
              <a:cs typeface="Times New Roman" pitchFamily="18" charset="0"/>
            </a:endParaRPr>
          </a:p>
        </p:txBody>
      </p:sp>
      <p:sp>
        <p:nvSpPr>
          <p:cNvPr id="32" name="TextBox 31"/>
          <p:cNvSpPr txBox="1"/>
          <p:nvPr/>
        </p:nvSpPr>
        <p:spPr>
          <a:xfrm>
            <a:off x="152400" y="7086600"/>
            <a:ext cx="1447800" cy="2354491"/>
          </a:xfrm>
          <a:prstGeom prst="rect">
            <a:avLst/>
          </a:prstGeom>
          <a:noFill/>
          <a:ln w="6350">
            <a:noFill/>
          </a:ln>
        </p:spPr>
        <p:txBody>
          <a:bodyPr wrap="square" rtlCol="0">
            <a:spAutoFit/>
          </a:bodyPr>
          <a:lstStyle/>
          <a:p>
            <a:r>
              <a:rPr lang="en-US" sz="1000" b="1" dirty="0">
                <a:solidFill>
                  <a:schemeClr val="accent2">
                    <a:lumMod val="75000"/>
                  </a:schemeClr>
                </a:solidFill>
                <a:latin typeface="Times New Roman" pitchFamily="18" charset="0"/>
                <a:cs typeface="Times New Roman" pitchFamily="18" charset="0"/>
              </a:rPr>
              <a:t>CHIEF </a:t>
            </a:r>
            <a:r>
              <a:rPr lang="en-US" sz="1000" b="1" dirty="0" smtClean="0">
                <a:solidFill>
                  <a:schemeClr val="accent2">
                    <a:lumMod val="75000"/>
                  </a:schemeClr>
                </a:solidFill>
                <a:latin typeface="Times New Roman" pitchFamily="18" charset="0"/>
                <a:cs typeface="Times New Roman" pitchFamily="18" charset="0"/>
              </a:rPr>
              <a:t>EDITOR :</a:t>
            </a:r>
          </a:p>
          <a:p>
            <a:endParaRPr lang="en-US" sz="900" dirty="0">
              <a:solidFill>
                <a:schemeClr val="accent2">
                  <a:lumMod val="75000"/>
                </a:schemeClr>
              </a:solidFill>
              <a:latin typeface="Times New Roman" pitchFamily="18" charset="0"/>
              <a:cs typeface="Times New Roman" pitchFamily="18" charset="0"/>
            </a:endParaRPr>
          </a:p>
          <a:p>
            <a:pPr lvl="0">
              <a:buFont typeface="Wingdings" pitchFamily="2" charset="2"/>
              <a:buChar char="v"/>
            </a:pPr>
            <a:r>
              <a:rPr lang="en-US" sz="900" dirty="0">
                <a:latin typeface="Times New Roman" pitchFamily="18" charset="0"/>
                <a:cs typeface="Times New Roman" pitchFamily="18" charset="0"/>
              </a:rPr>
              <a:t>MR</a:t>
            </a:r>
            <a:r>
              <a:rPr lang="en-US" sz="900" dirty="0" smtClean="0">
                <a:latin typeface="Times New Roman" pitchFamily="18" charset="0"/>
                <a:cs typeface="Times New Roman" pitchFamily="18" charset="0"/>
              </a:rPr>
              <a:t>. A. B. WARKE</a:t>
            </a:r>
            <a:endParaRPr lang="en-US" sz="900" dirty="0">
              <a:latin typeface="Times New Roman" pitchFamily="18" charset="0"/>
              <a:cs typeface="Times New Roman" pitchFamily="18" charset="0"/>
            </a:endParaRPr>
          </a:p>
          <a:p>
            <a:r>
              <a:rPr lang="en-US" sz="900" dirty="0">
                <a:latin typeface="Times New Roman" pitchFamily="18" charset="0"/>
                <a:cs typeface="Times New Roman" pitchFamily="18" charset="0"/>
              </a:rPr>
              <a:t> </a:t>
            </a:r>
          </a:p>
          <a:p>
            <a:r>
              <a:rPr lang="en-US" sz="900" b="1" dirty="0">
                <a:solidFill>
                  <a:schemeClr val="accent2">
                    <a:lumMod val="75000"/>
                  </a:schemeClr>
                </a:solidFill>
                <a:latin typeface="Times New Roman" pitchFamily="18" charset="0"/>
                <a:cs typeface="Times New Roman" pitchFamily="18" charset="0"/>
              </a:rPr>
              <a:t>EDITOR </a:t>
            </a:r>
            <a:r>
              <a:rPr lang="en-US" sz="900" b="1" dirty="0" smtClean="0">
                <a:solidFill>
                  <a:schemeClr val="accent2">
                    <a:lumMod val="75000"/>
                  </a:schemeClr>
                </a:solidFill>
                <a:latin typeface="Times New Roman" pitchFamily="18" charset="0"/>
                <a:cs typeface="Times New Roman" pitchFamily="18" charset="0"/>
              </a:rPr>
              <a:t>COMMITTEE</a:t>
            </a:r>
            <a:r>
              <a:rPr lang="en-US" sz="900" dirty="0" smtClean="0">
                <a:solidFill>
                  <a:schemeClr val="accent2">
                    <a:lumMod val="75000"/>
                  </a:schemeClr>
                </a:solidFill>
                <a:latin typeface="Times New Roman" pitchFamily="18" charset="0"/>
                <a:cs typeface="Times New Roman" pitchFamily="18" charset="0"/>
              </a:rPr>
              <a:t>:</a:t>
            </a:r>
          </a:p>
          <a:p>
            <a:endParaRPr lang="en-US" sz="900" dirty="0">
              <a:latin typeface="Times New Roman" pitchFamily="18" charset="0"/>
              <a:cs typeface="Times New Roman" pitchFamily="18" charset="0"/>
            </a:endParaRPr>
          </a:p>
          <a:p>
            <a:pPr marL="171450" lvl="0" indent="-171450">
              <a:buFont typeface="Wingdings" pitchFamily="2" charset="2"/>
              <a:buChar char="v"/>
            </a:pPr>
            <a:r>
              <a:rPr lang="en-US" sz="900" dirty="0" smtClean="0">
                <a:latin typeface="Times New Roman" pitchFamily="18" charset="0"/>
                <a:cs typeface="Times New Roman" pitchFamily="18" charset="0"/>
              </a:rPr>
              <a:t>MR. J. M. JADHAV</a:t>
            </a:r>
          </a:p>
          <a:p>
            <a:pPr marL="171450" lvl="0" indent="-171450">
              <a:buFont typeface="Wingdings" pitchFamily="2" charset="2"/>
              <a:buChar char="v"/>
            </a:pPr>
            <a:endParaRPr lang="en-US" sz="500" dirty="0">
              <a:latin typeface="Times New Roman" pitchFamily="18" charset="0"/>
              <a:cs typeface="Times New Roman" pitchFamily="18" charset="0"/>
            </a:endParaRPr>
          </a:p>
          <a:p>
            <a:pPr marL="171450" lvl="0" indent="-171450">
              <a:buFont typeface="Wingdings" pitchFamily="2" charset="2"/>
              <a:buChar char="v"/>
            </a:pPr>
            <a:r>
              <a:rPr lang="en-US" sz="900" dirty="0" smtClean="0">
                <a:latin typeface="Times New Roman" pitchFamily="18" charset="0"/>
                <a:cs typeface="Times New Roman" pitchFamily="18" charset="0"/>
              </a:rPr>
              <a:t>MRS. M. A. CHAVAN</a:t>
            </a:r>
            <a:r>
              <a:rPr lang="en-US" sz="900" dirty="0">
                <a:latin typeface="Times New Roman" pitchFamily="18" charset="0"/>
                <a:cs typeface="Times New Roman" pitchFamily="18" charset="0"/>
              </a:rPr>
              <a:t> </a:t>
            </a:r>
            <a:endParaRPr lang="en-US" sz="900" dirty="0" smtClean="0">
              <a:latin typeface="Times New Roman" pitchFamily="18" charset="0"/>
              <a:cs typeface="Times New Roman" pitchFamily="18" charset="0"/>
            </a:endParaRPr>
          </a:p>
          <a:p>
            <a:pPr marL="171450" lvl="0" indent="-171450">
              <a:buFont typeface="Wingdings" pitchFamily="2" charset="2"/>
              <a:buChar char="v"/>
            </a:pPr>
            <a:endParaRPr lang="en-US" sz="500" dirty="0">
              <a:latin typeface="Times New Roman" pitchFamily="18" charset="0"/>
              <a:cs typeface="Times New Roman" pitchFamily="18" charset="0"/>
            </a:endParaRPr>
          </a:p>
          <a:p>
            <a:pPr marL="171450" lvl="0" indent="-171450">
              <a:buFont typeface="Wingdings" pitchFamily="2" charset="2"/>
              <a:buChar char="v"/>
            </a:pPr>
            <a:r>
              <a:rPr lang="en-US" sz="900" dirty="0" smtClean="0">
                <a:latin typeface="Times New Roman" pitchFamily="18" charset="0"/>
                <a:cs typeface="Times New Roman" pitchFamily="18" charset="0"/>
              </a:rPr>
              <a:t>MISS. KIRAN PATIL</a:t>
            </a:r>
          </a:p>
          <a:p>
            <a:pPr marL="171450" lvl="0" indent="-171450">
              <a:buFont typeface="Wingdings" pitchFamily="2" charset="2"/>
              <a:buChar char="v"/>
            </a:pPr>
            <a:endParaRPr lang="en-US" sz="500" dirty="0">
              <a:latin typeface="Times New Roman" pitchFamily="18" charset="0"/>
              <a:cs typeface="Times New Roman" pitchFamily="18" charset="0"/>
            </a:endParaRPr>
          </a:p>
          <a:p>
            <a:pPr marL="171450" lvl="0" indent="-171450">
              <a:buFont typeface="Wingdings" pitchFamily="2" charset="2"/>
              <a:buChar char="v"/>
            </a:pPr>
            <a:r>
              <a:rPr lang="en-US" sz="900" dirty="0">
                <a:latin typeface="Times New Roman" pitchFamily="18" charset="0"/>
                <a:cs typeface="Times New Roman" pitchFamily="18" charset="0"/>
              </a:rPr>
              <a:t>MR. </a:t>
            </a:r>
            <a:r>
              <a:rPr lang="en-US" sz="900" dirty="0" smtClean="0">
                <a:latin typeface="Times New Roman" pitchFamily="18" charset="0"/>
                <a:cs typeface="Times New Roman" pitchFamily="18" charset="0"/>
              </a:rPr>
              <a:t>ABHIJEET  LANDAGE</a:t>
            </a:r>
          </a:p>
          <a:p>
            <a:pPr marL="171450" lvl="0" indent="-171450">
              <a:buFont typeface="Wingdings" pitchFamily="2" charset="2"/>
              <a:buChar char="v"/>
            </a:pPr>
            <a:endParaRPr lang="en-US" sz="500" dirty="0" smtClean="0">
              <a:latin typeface="Times New Roman" pitchFamily="18" charset="0"/>
              <a:cs typeface="Times New Roman" pitchFamily="18" charset="0"/>
            </a:endParaRPr>
          </a:p>
          <a:p>
            <a:pPr marL="171450" lvl="0" indent="-171450">
              <a:buFont typeface="Wingdings" pitchFamily="2" charset="2"/>
              <a:buChar char="v"/>
            </a:pPr>
            <a:r>
              <a:rPr lang="en-US" sz="900" dirty="0" smtClean="0">
                <a:latin typeface="Times New Roman" pitchFamily="18" charset="0"/>
                <a:cs typeface="Times New Roman" pitchFamily="18" charset="0"/>
              </a:rPr>
              <a:t>MISS. DIYA. SANADE</a:t>
            </a:r>
            <a:endParaRPr lang="en-US" sz="900" dirty="0">
              <a:latin typeface="Times New Roman" pitchFamily="18" charset="0"/>
              <a:cs typeface="Times New Roman" pitchFamily="18" charset="0"/>
            </a:endParaRPr>
          </a:p>
        </p:txBody>
      </p:sp>
      <p:pic>
        <p:nvPicPr>
          <p:cNvPr id="33" name="Picture 32"/>
          <p:cNvPicPr/>
          <p:nvPr/>
        </p:nvPicPr>
        <p:blipFill>
          <a:blip r:embed="rId4" cstate="print"/>
          <a:srcRect/>
          <a:stretch>
            <a:fillRect/>
          </a:stretch>
        </p:blipFill>
        <p:spPr bwMode="auto">
          <a:xfrm>
            <a:off x="228601" y="228600"/>
            <a:ext cx="761999" cy="838200"/>
          </a:xfrm>
          <a:prstGeom prst="rect">
            <a:avLst/>
          </a:prstGeom>
          <a:noFill/>
          <a:ln w="9525">
            <a:noFill/>
            <a:miter lim="800000"/>
            <a:headEnd/>
            <a:tailEnd/>
          </a:ln>
        </p:spPr>
      </p:pic>
      <p:sp>
        <p:nvSpPr>
          <p:cNvPr id="42" name="TextBox 41"/>
          <p:cNvSpPr txBox="1"/>
          <p:nvPr/>
        </p:nvSpPr>
        <p:spPr>
          <a:xfrm>
            <a:off x="1490046" y="914400"/>
            <a:ext cx="3886200" cy="369332"/>
          </a:xfrm>
          <a:prstGeom prst="rect">
            <a:avLst/>
          </a:prstGeom>
          <a:noFill/>
        </p:spPr>
        <p:txBody>
          <a:bodyPr wrap="square" rtlCol="0">
            <a:spAutoFit/>
          </a:bodyPr>
          <a:lstStyle/>
          <a:p>
            <a:pPr algn="ctr"/>
            <a:r>
              <a:rPr lang="en-US" b="1" dirty="0" smtClean="0">
                <a:solidFill>
                  <a:schemeClr val="bg1">
                    <a:lumMod val="95000"/>
                  </a:schemeClr>
                </a:solidFill>
                <a:latin typeface="Times New Roman" pitchFamily="18" charset="0"/>
                <a:cs typeface="Times New Roman" pitchFamily="18" charset="0"/>
              </a:rPr>
              <a:t>NEWS LETTER: TECHNOZEAL</a:t>
            </a:r>
            <a:endParaRPr lang="en-US" b="1" dirty="0">
              <a:solidFill>
                <a:schemeClr val="bg1">
                  <a:lumMod val="95000"/>
                </a:schemeClr>
              </a:solidFill>
              <a:latin typeface="Times New Roman" pitchFamily="18" charset="0"/>
              <a:cs typeface="Times New Roman" pitchFamily="18" charset="0"/>
            </a:endParaRPr>
          </a:p>
        </p:txBody>
      </p:sp>
      <p:cxnSp>
        <p:nvCxnSpPr>
          <p:cNvPr id="52" name="Straight Connector 51"/>
          <p:cNvCxnSpPr/>
          <p:nvPr/>
        </p:nvCxnSpPr>
        <p:spPr>
          <a:xfrm>
            <a:off x="228600" y="3048000"/>
            <a:ext cx="990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8600" y="7313612"/>
            <a:ext cx="1066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C:\Users\pl2\Desktop\Admission\AX\sdfv\u-127-e1687581806159.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524000" y="7521305"/>
            <a:ext cx="2362200" cy="1317895"/>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1524000" y="1828800"/>
            <a:ext cx="5029200" cy="3810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latin typeface="Times New Roman" pitchFamily="18" charset="0"/>
              <a:cs typeface="Times New Roman" pitchFamily="18" charset="0"/>
            </a:endParaRPr>
          </a:p>
          <a:p>
            <a:pPr algn="ctr"/>
            <a:r>
              <a:rPr lang="en-US" sz="1400" b="1" dirty="0" smtClean="0">
                <a:solidFill>
                  <a:schemeClr val="tx1"/>
                </a:solidFill>
                <a:latin typeface="Swis721 WGL4 BT" pitchFamily="34" charset="0"/>
                <a:cs typeface="Times New Roman" pitchFamily="18" charset="0"/>
              </a:rPr>
              <a:t>THEME :- EMERGING </a:t>
            </a:r>
            <a:r>
              <a:rPr lang="en-US" sz="1400" b="1" dirty="0">
                <a:solidFill>
                  <a:schemeClr val="tx1"/>
                </a:solidFill>
                <a:latin typeface="Swis721 WGL4 BT" pitchFamily="34" charset="0"/>
                <a:cs typeface="Times New Roman" pitchFamily="18" charset="0"/>
              </a:rPr>
              <a:t>TRENDS IN CIVIL ENGINEERING</a:t>
            </a:r>
          </a:p>
          <a:p>
            <a:pPr algn="ctr"/>
            <a:endParaRPr lang="en-IN" dirty="0"/>
          </a:p>
        </p:txBody>
      </p:sp>
      <p:sp>
        <p:nvSpPr>
          <p:cNvPr id="23" name="TextBox 22"/>
          <p:cNvSpPr txBox="1"/>
          <p:nvPr/>
        </p:nvSpPr>
        <p:spPr>
          <a:xfrm>
            <a:off x="139698" y="1836003"/>
            <a:ext cx="1231902" cy="784830"/>
          </a:xfrm>
          <a:prstGeom prst="rect">
            <a:avLst/>
          </a:prstGeom>
          <a:noFill/>
          <a:ln>
            <a:solidFill>
              <a:schemeClr val="accent2"/>
            </a:solidFill>
          </a:ln>
        </p:spPr>
        <p:txBody>
          <a:bodyPr wrap="square" rtlCol="0">
            <a:spAutoFit/>
          </a:bodyPr>
          <a:lstStyle/>
          <a:p>
            <a:r>
              <a:rPr lang="en-US" sz="1050" b="1" dirty="0" smtClean="0">
                <a:latin typeface="Times New Roman" pitchFamily="18" charset="0"/>
                <a:cs typeface="Times New Roman" pitchFamily="18" charset="0"/>
              </a:rPr>
              <a:t>THEME OF THE  NEXT ISSUE: </a:t>
            </a:r>
            <a:endParaRPr lang="en-US" sz="1100" b="1" dirty="0" smtClean="0">
              <a:latin typeface="Times New Roman" pitchFamily="18" charset="0"/>
              <a:cs typeface="Times New Roman" pitchFamily="18" charset="0"/>
            </a:endParaRPr>
          </a:p>
          <a:p>
            <a:pPr algn="ctr"/>
            <a:r>
              <a:rPr lang="en-US" sz="1200" b="1" u="sng" dirty="0" smtClean="0">
                <a:solidFill>
                  <a:srgbClr val="C00000"/>
                </a:solidFill>
                <a:latin typeface="Times New Roman" pitchFamily="18" charset="0"/>
                <a:cs typeface="Times New Roman" pitchFamily="18" charset="0"/>
              </a:rPr>
              <a:t>DRONE SURVEYING</a:t>
            </a:r>
            <a:endParaRPr lang="en-US" sz="1200" b="1" u="sng" dirty="0">
              <a:solidFill>
                <a:srgbClr val="C00000"/>
              </a:solidFill>
              <a:latin typeface="Times New Roman" pitchFamily="18" charset="0"/>
              <a:cs typeface="Times New Roman" pitchFamily="18" charset="0"/>
            </a:endParaRPr>
          </a:p>
        </p:txBody>
      </p:sp>
      <p:sp>
        <p:nvSpPr>
          <p:cNvPr id="4" name="Rectangle 3"/>
          <p:cNvSpPr/>
          <p:nvPr/>
        </p:nvSpPr>
        <p:spPr>
          <a:xfrm>
            <a:off x="1600200" y="8915400"/>
            <a:ext cx="2209800" cy="494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latin typeface="Algerian" pitchFamily="82" charset="0"/>
              </a:rPr>
              <a:t>The road to success is always under construction</a:t>
            </a:r>
            <a:endParaRPr lang="en-IN" sz="1100" dirty="0">
              <a:solidFill>
                <a:schemeClr val="tx1"/>
              </a:solidFill>
              <a:latin typeface="Algerian" pitchFamily="82"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297180"/>
            <a:ext cx="3321386" cy="930402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endParaRPr lang="en-US" sz="1050" dirty="0" smtClean="0">
              <a:solidFill>
                <a:schemeClr val="tx1"/>
              </a:solidFill>
            </a:endParaRPr>
          </a:p>
          <a:p>
            <a:pPr algn="just">
              <a:buNone/>
            </a:pPr>
            <a:endParaRPr lang="en-US" sz="1050" dirty="0">
              <a:solidFill>
                <a:schemeClr val="tx1"/>
              </a:solidFill>
            </a:endParaRPr>
          </a:p>
          <a:p>
            <a:pPr algn="ctr"/>
            <a:endParaRPr lang="en-US" sz="1050" dirty="0">
              <a:solidFill>
                <a:schemeClr val="tx1"/>
              </a:solidFill>
            </a:endParaRPr>
          </a:p>
        </p:txBody>
      </p:sp>
      <p:sp>
        <p:nvSpPr>
          <p:cNvPr id="16" name="Rectangle 15"/>
          <p:cNvSpPr/>
          <p:nvPr/>
        </p:nvSpPr>
        <p:spPr>
          <a:xfrm>
            <a:off x="2438400" y="379798"/>
            <a:ext cx="2057400" cy="28060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smtClean="0">
                <a:solidFill>
                  <a:schemeClr val="tx1"/>
                </a:solidFill>
                <a:latin typeface="Times New Roman" pitchFamily="18" charset="0"/>
                <a:cs typeface="Times New Roman" pitchFamily="18" charset="0"/>
              </a:rPr>
              <a:t>ACADEMIC TOPPERS</a:t>
            </a:r>
            <a:endParaRPr lang="en-US" sz="1400" b="1" u="sng" dirty="0">
              <a:solidFill>
                <a:schemeClr val="tx1"/>
              </a:solidFill>
              <a:latin typeface="Times New Roman" pitchFamily="18" charset="0"/>
              <a:cs typeface="Times New Roman" pitchFamily="18" charset="0"/>
            </a:endParaRPr>
          </a:p>
        </p:txBody>
      </p:sp>
      <p:sp>
        <p:nvSpPr>
          <p:cNvPr id="19" name="Rectangle 18"/>
          <p:cNvSpPr/>
          <p:nvPr/>
        </p:nvSpPr>
        <p:spPr>
          <a:xfrm>
            <a:off x="4633881" y="660399"/>
            <a:ext cx="1147900" cy="230959"/>
          </a:xfrm>
          <a:prstGeom prst="rect">
            <a:avLst/>
          </a:prstGeom>
          <a:no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Times New Roman" pitchFamily="18" charset="0"/>
                <a:cs typeface="Times New Roman" pitchFamily="18" charset="0"/>
              </a:rPr>
              <a:t>SECOND YEAR</a:t>
            </a:r>
            <a:endParaRPr lang="en-US" sz="1050" dirty="0">
              <a:solidFill>
                <a:schemeClr val="tx1"/>
              </a:solidFill>
              <a:latin typeface="Times New Roman" pitchFamily="18" charset="0"/>
              <a:cs typeface="Times New Roman" pitchFamily="18" charset="0"/>
            </a:endParaRPr>
          </a:p>
        </p:txBody>
      </p:sp>
      <p:pic>
        <p:nvPicPr>
          <p:cNvPr id="20" name="Picture 19"/>
          <p:cNvPicPr/>
          <p:nvPr/>
        </p:nvPicPr>
        <p:blipFill>
          <a:blip r:embed="rId2">
            <a:extLst>
              <a:ext uri="{28A0092B-C50C-407E-A947-70E740481C1C}">
                <a14:useLocalDpi xmlns:a14="http://schemas.microsoft.com/office/drawing/2010/main" xmlns="" val="0"/>
              </a:ext>
            </a:extLst>
          </a:blip>
          <a:srcRect/>
          <a:stretch>
            <a:fillRect/>
          </a:stretch>
        </p:blipFill>
        <p:spPr bwMode="auto">
          <a:xfrm>
            <a:off x="3855720" y="1003506"/>
            <a:ext cx="944880" cy="1045003"/>
          </a:xfrm>
          <a:prstGeom prst="rect">
            <a:avLst/>
          </a:prstGeom>
          <a:noFill/>
          <a:ln>
            <a:solidFill>
              <a:schemeClr val="tx1"/>
            </a:solidFill>
          </a:ln>
        </p:spPr>
      </p:pic>
      <p:sp>
        <p:nvSpPr>
          <p:cNvPr id="21" name="Rectangle 20"/>
          <p:cNvSpPr/>
          <p:nvPr/>
        </p:nvSpPr>
        <p:spPr>
          <a:xfrm>
            <a:off x="3585031" y="2124709"/>
            <a:ext cx="1434644" cy="1524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 </a:t>
            </a:r>
            <a:r>
              <a:rPr lang="en-US" sz="1050" dirty="0" smtClean="0">
                <a:solidFill>
                  <a:schemeClr val="tx1"/>
                </a:solidFill>
                <a:latin typeface="Times New Roman" pitchFamily="18" charset="0"/>
                <a:cs typeface="Times New Roman" pitchFamily="18" charset="0"/>
              </a:rPr>
              <a:t>Harshad S. Chougule</a:t>
            </a:r>
            <a:endParaRPr lang="en-US" sz="1050" dirty="0">
              <a:solidFill>
                <a:schemeClr val="tx1"/>
              </a:solidFill>
              <a:latin typeface="Times New Roman" pitchFamily="18" charset="0"/>
              <a:cs typeface="Times New Roman" pitchFamily="18" charset="0"/>
            </a:endParaRPr>
          </a:p>
        </p:txBody>
      </p:sp>
      <p:sp>
        <p:nvSpPr>
          <p:cNvPr id="24" name="Rectangle 23"/>
          <p:cNvSpPr/>
          <p:nvPr/>
        </p:nvSpPr>
        <p:spPr>
          <a:xfrm>
            <a:off x="5123725" y="2124709"/>
            <a:ext cx="1329690" cy="1524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 </a:t>
            </a:r>
            <a:r>
              <a:rPr lang="en-US" sz="1050" dirty="0" smtClean="0">
                <a:solidFill>
                  <a:schemeClr val="tx1"/>
                </a:solidFill>
                <a:latin typeface="Times New Roman" pitchFamily="18" charset="0"/>
                <a:cs typeface="Times New Roman" pitchFamily="18" charset="0"/>
              </a:rPr>
              <a:t>Abhijeet A. Landage</a:t>
            </a:r>
            <a:endParaRPr lang="en-US" sz="1050" dirty="0">
              <a:solidFill>
                <a:schemeClr val="tx1"/>
              </a:solidFill>
              <a:latin typeface="Times New Roman" pitchFamily="18" charset="0"/>
              <a:cs typeface="Times New Roman" pitchFamily="18" charset="0"/>
            </a:endParaRPr>
          </a:p>
        </p:txBody>
      </p:sp>
      <p:sp>
        <p:nvSpPr>
          <p:cNvPr id="25" name="Rectangle 24"/>
          <p:cNvSpPr/>
          <p:nvPr/>
        </p:nvSpPr>
        <p:spPr>
          <a:xfrm>
            <a:off x="1971675" y="2124709"/>
            <a:ext cx="1329690" cy="1524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 </a:t>
            </a:r>
            <a:r>
              <a:rPr lang="en-US" sz="1050" dirty="0" smtClean="0">
                <a:solidFill>
                  <a:schemeClr val="tx1"/>
                </a:solidFill>
                <a:latin typeface="Times New Roman" pitchFamily="18" charset="0"/>
                <a:cs typeface="Times New Roman" pitchFamily="18" charset="0"/>
              </a:rPr>
              <a:t>Diya S. Sanade</a:t>
            </a:r>
            <a:endParaRPr lang="en-US" sz="1050" dirty="0">
              <a:solidFill>
                <a:schemeClr val="tx1"/>
              </a:solidFill>
              <a:latin typeface="Times New Roman" pitchFamily="18" charset="0"/>
              <a:cs typeface="Times New Roman" pitchFamily="18" charset="0"/>
            </a:endParaRPr>
          </a:p>
        </p:txBody>
      </p:sp>
      <p:sp>
        <p:nvSpPr>
          <p:cNvPr id="26" name="Rectangle 25"/>
          <p:cNvSpPr/>
          <p:nvPr/>
        </p:nvSpPr>
        <p:spPr>
          <a:xfrm>
            <a:off x="379730" y="2124709"/>
            <a:ext cx="1329690" cy="1524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Times New Roman" pitchFamily="18" charset="0"/>
                <a:cs typeface="Times New Roman" pitchFamily="18" charset="0"/>
              </a:rPr>
              <a:t> Kiran K. Patil</a:t>
            </a:r>
            <a:endParaRPr lang="en-US" sz="1050" dirty="0">
              <a:solidFill>
                <a:schemeClr val="tx1"/>
              </a:solidFill>
              <a:latin typeface="Times New Roman" pitchFamily="18" charset="0"/>
              <a:cs typeface="Times New Roman" pitchFamily="18" charset="0"/>
            </a:endParaRPr>
          </a:p>
        </p:txBody>
      </p:sp>
      <p:pic>
        <p:nvPicPr>
          <p:cNvPr id="27" name="Picture 26" descr="C:\Users\Public\kak\WhatsApp Image 2024-01-25 at 12.31.20 PM.jpeg"/>
          <p:cNvPicPr/>
          <p:nvPr/>
        </p:nvPicPr>
        <p:blipFill>
          <a:blip r:embed="rId3" cstate="print"/>
          <a:srcRect/>
          <a:stretch>
            <a:fillRect/>
          </a:stretch>
        </p:blipFill>
        <p:spPr bwMode="auto">
          <a:xfrm>
            <a:off x="5298352" y="1003508"/>
            <a:ext cx="950050" cy="1045001"/>
          </a:xfrm>
          <a:prstGeom prst="rect">
            <a:avLst/>
          </a:prstGeom>
          <a:noFill/>
          <a:ln w="9525">
            <a:solidFill>
              <a:schemeClr val="tx1"/>
            </a:solidFill>
            <a:miter lim="800000"/>
            <a:headEnd/>
            <a:tailEnd/>
          </a:ln>
        </p:spPr>
      </p:pic>
      <p:pic>
        <p:nvPicPr>
          <p:cNvPr id="28" name="Picture 27" descr="C:\Users\civil\Downloads\Kaagaz_20230224_122632941386-1.jpg"/>
          <p:cNvPicPr/>
          <p:nvPr/>
        </p:nvPicPr>
        <p:blipFill>
          <a:blip r:embed="rId4" cstate="print"/>
          <a:srcRect/>
          <a:stretch>
            <a:fillRect/>
          </a:stretch>
        </p:blipFill>
        <p:spPr bwMode="auto">
          <a:xfrm>
            <a:off x="2108080" y="1003507"/>
            <a:ext cx="1016120" cy="1045002"/>
          </a:xfrm>
          <a:prstGeom prst="rect">
            <a:avLst/>
          </a:prstGeom>
          <a:noFill/>
          <a:ln w="9525">
            <a:solidFill>
              <a:schemeClr val="tx1"/>
            </a:solidFill>
            <a:miter lim="800000"/>
            <a:headEnd/>
            <a:tailEnd/>
          </a:ln>
        </p:spPr>
      </p:pic>
      <p:pic>
        <p:nvPicPr>
          <p:cNvPr id="29" name="Picture 28" descr="C:\Users\civil\Downloads\IMG_20230224_130455.jpg"/>
          <p:cNvPicPr/>
          <p:nvPr/>
        </p:nvPicPr>
        <p:blipFill>
          <a:blip r:embed="rId5" cstate="print"/>
          <a:srcRect/>
          <a:stretch>
            <a:fillRect/>
          </a:stretch>
        </p:blipFill>
        <p:spPr bwMode="auto">
          <a:xfrm>
            <a:off x="506239" y="1003507"/>
            <a:ext cx="1017761" cy="1045002"/>
          </a:xfrm>
          <a:prstGeom prst="rect">
            <a:avLst/>
          </a:prstGeom>
          <a:noFill/>
          <a:ln w="9525">
            <a:solidFill>
              <a:schemeClr val="tx1"/>
            </a:solidFill>
            <a:miter lim="800000"/>
            <a:headEnd/>
            <a:tailEnd/>
          </a:ln>
        </p:spPr>
      </p:pic>
      <p:sp>
        <p:nvSpPr>
          <p:cNvPr id="30" name="Rounded Rectangle 29"/>
          <p:cNvSpPr/>
          <p:nvPr/>
        </p:nvSpPr>
        <p:spPr>
          <a:xfrm rot="10800000" flipV="1">
            <a:off x="765175" y="2277109"/>
            <a:ext cx="673100" cy="160018"/>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smtClean="0">
                <a:solidFill>
                  <a:schemeClr val="tx1"/>
                </a:solidFill>
                <a:latin typeface="Times New Roman" pitchFamily="18" charset="0"/>
                <a:cs typeface="Times New Roman" pitchFamily="18" charset="0"/>
              </a:rPr>
              <a:t>87.70%</a:t>
            </a:r>
            <a:endParaRPr lang="en-US" sz="1050" dirty="0">
              <a:solidFill>
                <a:schemeClr val="tx1"/>
              </a:solidFill>
              <a:latin typeface="Times New Roman" pitchFamily="18" charset="0"/>
              <a:cs typeface="Times New Roman" pitchFamily="18" charset="0"/>
            </a:endParaRPr>
          </a:p>
        </p:txBody>
      </p:sp>
      <p:sp>
        <p:nvSpPr>
          <p:cNvPr id="31" name="Rounded Rectangle 30"/>
          <p:cNvSpPr/>
          <p:nvPr/>
        </p:nvSpPr>
        <p:spPr>
          <a:xfrm>
            <a:off x="2276475" y="2277109"/>
            <a:ext cx="711320" cy="228600"/>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smtClean="0">
                <a:solidFill>
                  <a:schemeClr val="tx1"/>
                </a:solidFill>
                <a:latin typeface="Times New Roman" pitchFamily="18" charset="0"/>
                <a:cs typeface="Times New Roman" pitchFamily="18" charset="0"/>
              </a:rPr>
              <a:t>  85.20%</a:t>
            </a:r>
            <a:endParaRPr lang="en-US" sz="1050" dirty="0">
              <a:solidFill>
                <a:schemeClr val="tx1"/>
              </a:solidFill>
              <a:latin typeface="Times New Roman" pitchFamily="18" charset="0"/>
              <a:cs typeface="Times New Roman" pitchFamily="18" charset="0"/>
            </a:endParaRPr>
          </a:p>
        </p:txBody>
      </p:sp>
      <p:sp>
        <p:nvSpPr>
          <p:cNvPr id="32" name="Rounded Rectangle 31"/>
          <p:cNvSpPr/>
          <p:nvPr/>
        </p:nvSpPr>
        <p:spPr>
          <a:xfrm>
            <a:off x="3963760" y="2277109"/>
            <a:ext cx="751115" cy="228600"/>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smtClean="0">
                <a:solidFill>
                  <a:schemeClr val="tx1"/>
                </a:solidFill>
                <a:latin typeface="Times New Roman" pitchFamily="18" charset="0"/>
                <a:cs typeface="Times New Roman" pitchFamily="18" charset="0"/>
              </a:rPr>
              <a:t>  85.00%</a:t>
            </a:r>
            <a:endParaRPr lang="en-US" sz="1050" dirty="0">
              <a:solidFill>
                <a:schemeClr val="tx1"/>
              </a:solidFill>
              <a:latin typeface="Times New Roman" pitchFamily="18" charset="0"/>
              <a:cs typeface="Times New Roman" pitchFamily="18" charset="0"/>
            </a:endParaRPr>
          </a:p>
        </p:txBody>
      </p:sp>
      <p:sp>
        <p:nvSpPr>
          <p:cNvPr id="33" name="Rounded Rectangle 32"/>
          <p:cNvSpPr/>
          <p:nvPr/>
        </p:nvSpPr>
        <p:spPr>
          <a:xfrm>
            <a:off x="5416273" y="2277109"/>
            <a:ext cx="731017" cy="228600"/>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smtClean="0">
                <a:solidFill>
                  <a:schemeClr val="tx1"/>
                </a:solidFill>
                <a:latin typeface="Times New Roman" pitchFamily="18" charset="0"/>
                <a:cs typeface="Times New Roman" pitchFamily="18" charset="0"/>
              </a:rPr>
              <a:t>  76.11%</a:t>
            </a:r>
            <a:endParaRPr lang="en-US" sz="1050" dirty="0">
              <a:solidFill>
                <a:schemeClr val="tx1"/>
              </a:solidFill>
              <a:latin typeface="Times New Roman" pitchFamily="18" charset="0"/>
              <a:cs typeface="Times New Roman" pitchFamily="18" charset="0"/>
            </a:endParaRPr>
          </a:p>
        </p:txBody>
      </p:sp>
      <p:sp>
        <p:nvSpPr>
          <p:cNvPr id="38" name="Rectangle 37"/>
          <p:cNvSpPr/>
          <p:nvPr/>
        </p:nvSpPr>
        <p:spPr>
          <a:xfrm>
            <a:off x="1101724" y="639315"/>
            <a:ext cx="1147900" cy="230959"/>
          </a:xfrm>
          <a:prstGeom prst="rect">
            <a:avLst/>
          </a:prstGeom>
          <a:no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Times New Roman" pitchFamily="18" charset="0"/>
                <a:cs typeface="Times New Roman" pitchFamily="18" charset="0"/>
              </a:rPr>
              <a:t>THIRD YEAR</a:t>
            </a:r>
            <a:endParaRPr lang="en-US" sz="1050" dirty="0">
              <a:solidFill>
                <a:schemeClr val="tx1"/>
              </a:solidFill>
              <a:latin typeface="Times New Roman" pitchFamily="18" charset="0"/>
              <a:cs typeface="Times New Roman" pitchFamily="18" charset="0"/>
            </a:endParaRPr>
          </a:p>
        </p:txBody>
      </p:sp>
      <p:sp>
        <p:nvSpPr>
          <p:cNvPr id="35" name="Round Single Corner Rectangle 34"/>
          <p:cNvSpPr/>
          <p:nvPr/>
        </p:nvSpPr>
        <p:spPr>
          <a:xfrm>
            <a:off x="228600" y="9601200"/>
            <a:ext cx="6400800" cy="228600"/>
          </a:xfrm>
          <a:prstGeom prst="round1Rect">
            <a:avLst/>
          </a:prstGeom>
          <a:solidFill>
            <a:schemeClr val="tx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Times New Roman" pitchFamily="18" charset="0"/>
                <a:cs typeface="Times New Roman" pitchFamily="18" charset="0"/>
              </a:rPr>
              <a:t>ASHOKRAO MANE POLYTECHNIC, VATHAR                                                                        PAGE NO 10</a:t>
            </a:r>
            <a:endParaRPr lang="en-US" sz="1100" dirty="0">
              <a:solidFill>
                <a:schemeClr val="tx1"/>
              </a:solidFill>
              <a:latin typeface="Times New Roman" pitchFamily="18" charset="0"/>
              <a:cs typeface="Times New Roman" pitchFamily="18" charset="0"/>
            </a:endParaRPr>
          </a:p>
        </p:txBody>
      </p:sp>
      <p:sp>
        <p:nvSpPr>
          <p:cNvPr id="36" name="Round Single Corner Rectangle 35"/>
          <p:cNvSpPr/>
          <p:nvPr/>
        </p:nvSpPr>
        <p:spPr>
          <a:xfrm>
            <a:off x="228600" y="45720"/>
            <a:ext cx="6324600" cy="251460"/>
          </a:xfrm>
          <a:prstGeom prst="round1Rect">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Times New Roman" pitchFamily="18" charset="0"/>
                <a:cs typeface="Times New Roman" pitchFamily="18" charset="0"/>
              </a:rPr>
              <a:t>DEPARTMENT OF CIVIL ENGINEERING                                                   STUDENTS ACHIEVEMENT</a:t>
            </a:r>
            <a:endParaRPr lang="en-US" sz="1100" dirty="0">
              <a:solidFill>
                <a:schemeClr val="tx1"/>
              </a:solidFill>
              <a:latin typeface="Times New Roman" pitchFamily="18" charset="0"/>
              <a:cs typeface="Times New Roman" pitchFamily="18" charset="0"/>
            </a:endParaRPr>
          </a:p>
        </p:txBody>
      </p:sp>
      <p:sp>
        <p:nvSpPr>
          <p:cNvPr id="37" name="Rectangle 36"/>
          <p:cNvSpPr/>
          <p:nvPr/>
        </p:nvSpPr>
        <p:spPr>
          <a:xfrm>
            <a:off x="1032782" y="2538799"/>
            <a:ext cx="1592036" cy="28060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smtClean="0">
                <a:solidFill>
                  <a:schemeClr val="tx1"/>
                </a:solidFill>
                <a:latin typeface="Times New Roman" pitchFamily="18" charset="0"/>
                <a:cs typeface="Times New Roman" pitchFamily="18" charset="0"/>
              </a:rPr>
              <a:t>NSS ACTIVITY</a:t>
            </a:r>
            <a:endParaRPr lang="en-US" sz="1400" b="1" u="sng"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1415" y="2975610"/>
            <a:ext cx="2645569" cy="212979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254000" y="7731457"/>
            <a:ext cx="3200400" cy="2031325"/>
          </a:xfrm>
          <a:prstGeom prst="rect">
            <a:avLst/>
          </a:prstGeom>
          <a:noFill/>
        </p:spPr>
        <p:txBody>
          <a:bodyPr wrap="square" rtlCol="0">
            <a:spAutoFit/>
          </a:bodyPr>
          <a:lstStyle/>
          <a:p>
            <a:pPr algn="just"/>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       On </a:t>
            </a:r>
            <a:r>
              <a:rPr lang="en-US" sz="1050" dirty="0">
                <a:latin typeface="Times New Roman" pitchFamily="18" charset="0"/>
                <a:cs typeface="Times New Roman" pitchFamily="18" charset="0"/>
              </a:rPr>
              <a:t>the Occasion of </a:t>
            </a:r>
            <a:r>
              <a:rPr lang="en-US" sz="1050" dirty="0" smtClean="0">
                <a:latin typeface="Times New Roman" pitchFamily="18" charset="0"/>
                <a:cs typeface="Times New Roman" pitchFamily="18" charset="0"/>
              </a:rPr>
              <a:t>Birthday </a:t>
            </a:r>
            <a:r>
              <a:rPr lang="en-US" sz="1050" dirty="0">
                <a:latin typeface="Times New Roman" pitchFamily="18" charset="0"/>
                <a:cs typeface="Times New Roman" pitchFamily="18" charset="0"/>
              </a:rPr>
              <a:t>of Hon. Sou. Manisha Mane (</a:t>
            </a:r>
            <a:r>
              <a:rPr lang="en-US" sz="1050" dirty="0" smtClean="0">
                <a:latin typeface="Times New Roman" pitchFamily="18" charset="0"/>
                <a:cs typeface="Times New Roman" pitchFamily="18" charset="0"/>
              </a:rPr>
              <a:t>Ex-Member ZP Kolhapur) NSS </a:t>
            </a:r>
            <a:r>
              <a:rPr lang="en-US" sz="1050" dirty="0">
                <a:latin typeface="Times New Roman" pitchFamily="18" charset="0"/>
                <a:cs typeface="Times New Roman" pitchFamily="18" charset="0"/>
              </a:rPr>
              <a:t>committee of Ashokrao Mane Polytechnic, Vathar </a:t>
            </a:r>
            <a:r>
              <a:rPr lang="en-US" sz="1050" dirty="0" smtClean="0">
                <a:latin typeface="Times New Roman" pitchFamily="18" charset="0"/>
                <a:cs typeface="Times New Roman" pitchFamily="18" charset="0"/>
              </a:rPr>
              <a:t>had </a:t>
            </a:r>
            <a:r>
              <a:rPr lang="en-US" sz="1050" dirty="0">
                <a:latin typeface="Times New Roman" pitchFamily="18" charset="0"/>
                <a:cs typeface="Times New Roman" pitchFamily="18" charset="0"/>
              </a:rPr>
              <a:t>arranged the “Blood Donation Camp” on </a:t>
            </a:r>
            <a:r>
              <a:rPr lang="en-US" sz="1050" dirty="0" smtClean="0">
                <a:latin typeface="Times New Roman" pitchFamily="18" charset="0"/>
                <a:cs typeface="Times New Roman" pitchFamily="18" charset="0"/>
              </a:rPr>
              <a:t>29/01/2024 in cooperation </a:t>
            </a:r>
            <a:r>
              <a:rPr lang="en-US" sz="1050" dirty="0">
                <a:latin typeface="Times New Roman" pitchFamily="18" charset="0"/>
                <a:cs typeface="Times New Roman" pitchFamily="18" charset="0"/>
              </a:rPr>
              <a:t>with </a:t>
            </a:r>
            <a:r>
              <a:rPr lang="en-US" sz="1050" dirty="0" smtClean="0">
                <a:latin typeface="Times New Roman" pitchFamily="18" charset="0"/>
                <a:cs typeface="Times New Roman" pitchFamily="18" charset="0"/>
              </a:rPr>
              <a:t> the Sanjeevan </a:t>
            </a:r>
            <a:r>
              <a:rPr lang="en-US" sz="1050" dirty="0">
                <a:latin typeface="Times New Roman" pitchFamily="18" charset="0"/>
                <a:cs typeface="Times New Roman" pitchFamily="18" charset="0"/>
              </a:rPr>
              <a:t>Blood Center Kolhapur</a:t>
            </a:r>
            <a:r>
              <a:rPr lang="en-US" sz="1050" dirty="0" smtClean="0">
                <a:latin typeface="Times New Roman" pitchFamily="18" charset="0"/>
                <a:cs typeface="Times New Roman" pitchFamily="18" charset="0"/>
              </a:rPr>
              <a:t>.                                             All the HOD’s, departmental NSS coordinator and </a:t>
            </a:r>
            <a:r>
              <a:rPr lang="en-US" sz="1050" dirty="0">
                <a:latin typeface="Times New Roman" pitchFamily="18" charset="0"/>
                <a:cs typeface="Times New Roman" pitchFamily="18" charset="0"/>
              </a:rPr>
              <a:t>staff </a:t>
            </a:r>
            <a:r>
              <a:rPr lang="en-US" sz="1050" dirty="0" smtClean="0">
                <a:latin typeface="Times New Roman" pitchFamily="18" charset="0"/>
                <a:cs typeface="Times New Roman" pitchFamily="18" charset="0"/>
              </a:rPr>
              <a:t>were present. Nearly about </a:t>
            </a:r>
            <a:r>
              <a:rPr lang="en-US" sz="1050" dirty="0">
                <a:latin typeface="Times New Roman" pitchFamily="18" charset="0"/>
                <a:cs typeface="Times New Roman" pitchFamily="18" charset="0"/>
              </a:rPr>
              <a:t>52 students and staff participated in the camp </a:t>
            </a:r>
            <a:r>
              <a:rPr lang="en-US" sz="1050" dirty="0" smtClean="0">
                <a:latin typeface="Times New Roman" pitchFamily="18" charset="0"/>
                <a:cs typeface="Times New Roman" pitchFamily="18" charset="0"/>
              </a:rPr>
              <a:t>spontaneously. </a:t>
            </a:r>
            <a:r>
              <a:rPr lang="en-US" sz="1050" dirty="0">
                <a:latin typeface="Times New Roman" pitchFamily="18" charset="0"/>
                <a:cs typeface="Times New Roman" pitchFamily="18" charset="0"/>
              </a:rPr>
              <a:t>By donating </a:t>
            </a:r>
            <a:r>
              <a:rPr lang="en-US" sz="1050" dirty="0" smtClean="0">
                <a:latin typeface="Times New Roman" pitchFamily="18" charset="0"/>
                <a:cs typeface="Times New Roman" pitchFamily="18" charset="0"/>
              </a:rPr>
              <a:t> </a:t>
            </a:r>
            <a:r>
              <a:rPr lang="en-US" sz="1050" dirty="0">
                <a:latin typeface="Times New Roman" pitchFamily="18" charset="0"/>
                <a:cs typeface="Times New Roman" pitchFamily="18" charset="0"/>
              </a:rPr>
              <a:t>blood </a:t>
            </a:r>
            <a:r>
              <a:rPr lang="en-US" sz="1050" dirty="0" smtClean="0">
                <a:latin typeface="Times New Roman" pitchFamily="18" charset="0"/>
                <a:cs typeface="Times New Roman" pitchFamily="18" charset="0"/>
              </a:rPr>
              <a:t>participants </a:t>
            </a:r>
            <a:r>
              <a:rPr lang="en-US" sz="1050" dirty="0">
                <a:latin typeface="Times New Roman" pitchFamily="18" charset="0"/>
                <a:cs typeface="Times New Roman" pitchFamily="18" charset="0"/>
              </a:rPr>
              <a:t>express their gratitude towards the society. </a:t>
            </a:r>
            <a:r>
              <a:rPr lang="en-US" sz="1050" dirty="0" smtClean="0">
                <a:latin typeface="Times New Roman" pitchFamily="18" charset="0"/>
                <a:cs typeface="Times New Roman" pitchFamily="18" charset="0"/>
              </a:rPr>
              <a:t>This </a:t>
            </a:r>
            <a:r>
              <a:rPr lang="en-US" sz="1050" dirty="0">
                <a:latin typeface="Times New Roman" pitchFamily="18" charset="0"/>
                <a:cs typeface="Times New Roman" pitchFamily="18" charset="0"/>
              </a:rPr>
              <a:t>event gave complete satisfaction and immense pleasure to all participants.</a:t>
            </a:r>
          </a:p>
          <a:p>
            <a:pPr algn="just"/>
            <a:endParaRPr lang="en-US" sz="1050" dirty="0">
              <a:latin typeface="Times New Roman" pitchFamily="18" charset="0"/>
              <a:cs typeface="Times New Roman" pitchFamily="18" charset="0"/>
            </a:endParaRPr>
          </a:p>
        </p:txBody>
      </p:sp>
      <p:sp>
        <p:nvSpPr>
          <p:cNvPr id="34" name="TextBox 33"/>
          <p:cNvSpPr txBox="1"/>
          <p:nvPr/>
        </p:nvSpPr>
        <p:spPr>
          <a:xfrm>
            <a:off x="478631" y="5105400"/>
            <a:ext cx="2852738" cy="577081"/>
          </a:xfrm>
          <a:prstGeom prst="rect">
            <a:avLst/>
          </a:prstGeom>
          <a:noFill/>
        </p:spPr>
        <p:txBody>
          <a:bodyPr wrap="square" rtlCol="0">
            <a:spAutoFit/>
          </a:bodyPr>
          <a:lstStyle/>
          <a:p>
            <a:pPr algn="just"/>
            <a:r>
              <a:rPr lang="en-US" sz="1050" i="1" dirty="0" smtClean="0">
                <a:latin typeface="Times New Roman" pitchFamily="18" charset="0"/>
                <a:cs typeface="Times New Roman" pitchFamily="18" charset="0"/>
              </a:rPr>
              <a:t>The inauguration of “Blood Donation Camp” by  Prof. Y.  R. Gurav, Principal,  Ashokrao Mane Polytechnic, Vathar tarf Vadgaon.</a:t>
            </a:r>
            <a:endParaRPr lang="en-US" sz="1050" i="1" dirty="0"/>
          </a:p>
        </p:txBody>
      </p:sp>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944711" y="2971800"/>
            <a:ext cx="2392680" cy="2133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944710" y="5213350"/>
            <a:ext cx="2392681" cy="20256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descr="C:\Users\pl2\Desktop\Admission\AX\sdfv\szdc.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31415" y="5715000"/>
            <a:ext cx="2645569" cy="19812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40" name="Rectangle 39"/>
          <p:cNvSpPr/>
          <p:nvPr/>
        </p:nvSpPr>
        <p:spPr>
          <a:xfrm>
            <a:off x="4191000" y="2550899"/>
            <a:ext cx="2057400" cy="26850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itchFamily="18" charset="0"/>
                <a:cs typeface="Times New Roman" pitchFamily="18" charset="0"/>
              </a:rPr>
              <a:t> </a:t>
            </a:r>
            <a:r>
              <a:rPr lang="en-US" sz="1400" b="1" u="sng" dirty="0" smtClean="0">
                <a:solidFill>
                  <a:schemeClr val="tx1"/>
                </a:solidFill>
                <a:latin typeface="Times New Roman" pitchFamily="18" charset="0"/>
                <a:cs typeface="Times New Roman" pitchFamily="18" charset="0"/>
              </a:rPr>
              <a:t>ALUMINI </a:t>
            </a:r>
            <a:r>
              <a:rPr lang="en-US" sz="1400" b="1" u="sng" dirty="0">
                <a:solidFill>
                  <a:schemeClr val="tx1"/>
                </a:solidFill>
                <a:latin typeface="Times New Roman" pitchFamily="18" charset="0"/>
                <a:cs typeface="Times New Roman" pitchFamily="18" charset="0"/>
              </a:rPr>
              <a:t>MEET 2024</a:t>
            </a:r>
          </a:p>
        </p:txBody>
      </p:sp>
      <p:sp>
        <p:nvSpPr>
          <p:cNvPr id="39" name="TextBox 38"/>
          <p:cNvSpPr txBox="1"/>
          <p:nvPr/>
        </p:nvSpPr>
        <p:spPr>
          <a:xfrm>
            <a:off x="3661231" y="7284467"/>
            <a:ext cx="3044369" cy="2354491"/>
          </a:xfrm>
          <a:prstGeom prst="rect">
            <a:avLst/>
          </a:prstGeom>
          <a:noFill/>
        </p:spPr>
        <p:txBody>
          <a:bodyPr wrap="square" rtlCol="0">
            <a:spAutoFit/>
          </a:bodyPr>
          <a:lstStyle/>
          <a:p>
            <a:pPr algn="just"/>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          The </a:t>
            </a:r>
            <a:r>
              <a:rPr lang="en-US" sz="1050" dirty="0">
                <a:latin typeface="Times New Roman" pitchFamily="18" charset="0"/>
                <a:cs typeface="Times New Roman" pitchFamily="18" charset="0"/>
              </a:rPr>
              <a:t>alumni meet held on 06/01/2024 was a resounding success, bringing together aluminizes from various classes spanning several </a:t>
            </a:r>
            <a:r>
              <a:rPr lang="en-US" sz="1050" dirty="0" smtClean="0">
                <a:latin typeface="Times New Roman" pitchFamily="18" charset="0"/>
                <a:cs typeface="Times New Roman" pitchFamily="18" charset="0"/>
              </a:rPr>
              <a:t>years. </a:t>
            </a:r>
            <a:r>
              <a:rPr lang="en-US" sz="1050" dirty="0">
                <a:latin typeface="Times New Roman" pitchFamily="18" charset="0"/>
                <a:cs typeface="Times New Roman" pitchFamily="18" charset="0"/>
              </a:rPr>
              <a:t>The event was organized by the Alumni Association in collaboration with the college administration to celebrate the achievements of our alumni and foster stronger connections among former students. </a:t>
            </a:r>
            <a:endParaRPr lang="en-US" sz="1050" dirty="0" smtClean="0">
              <a:latin typeface="Times New Roman" pitchFamily="18" charset="0"/>
              <a:cs typeface="Times New Roman" pitchFamily="18" charset="0"/>
            </a:endParaRPr>
          </a:p>
          <a:p>
            <a:pPr algn="just"/>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          The </a:t>
            </a:r>
            <a:r>
              <a:rPr lang="en-US" sz="1050" dirty="0">
                <a:latin typeface="Times New Roman" pitchFamily="18" charset="0"/>
                <a:cs typeface="Times New Roman" pitchFamily="18" charset="0"/>
              </a:rPr>
              <a:t>alumni meet was not only a platform for reminiscing about shared memories but also a testament to the enduring spirit and achievements of our alumni community. It reinforced the bond between alumni and the alma mater, inspiring all present to continue striving for excellence in their respective fields.</a:t>
            </a:r>
          </a:p>
        </p:txBody>
      </p:sp>
      <p:pic>
        <p:nvPicPr>
          <p:cNvPr id="41" name="Picture 40" descr="C:\Users\civil\Downloads\WhatsApp Image 2024-01-11 at 2.08.42 PM.jpeg"/>
          <p:cNvPicPr/>
          <p:nvPr/>
        </p:nvPicPr>
        <p:blipFill>
          <a:blip r:embed="rId10"/>
          <a:srcRect/>
          <a:stretch>
            <a:fillRect/>
          </a:stretch>
        </p:blipFill>
        <p:spPr bwMode="auto">
          <a:xfrm>
            <a:off x="-5465990" y="3774030"/>
            <a:ext cx="2852738" cy="2350320"/>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2215976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pl2\Desktop\Admission\AX\sdfv\University-college-london-proton-beam-cross-section-1024x64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5943600"/>
            <a:ext cx="3009900" cy="31242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15" name="Rectangle 14"/>
          <p:cNvSpPr/>
          <p:nvPr/>
        </p:nvSpPr>
        <p:spPr>
          <a:xfrm>
            <a:off x="3505200" y="297180"/>
            <a:ext cx="3047998" cy="930402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endParaRPr lang="en-US" sz="1050" dirty="0" smtClean="0">
              <a:solidFill>
                <a:schemeClr val="tx1"/>
              </a:solidFill>
            </a:endParaRPr>
          </a:p>
          <a:p>
            <a:pPr algn="just">
              <a:buNone/>
            </a:pPr>
            <a:endParaRPr lang="en-US" sz="1050" dirty="0">
              <a:solidFill>
                <a:schemeClr val="tx1"/>
              </a:solidFill>
            </a:endParaRPr>
          </a:p>
          <a:p>
            <a:pPr algn="ctr"/>
            <a:endParaRPr lang="en-US" sz="1050" dirty="0">
              <a:solidFill>
                <a:schemeClr val="tx1"/>
              </a:solidFill>
            </a:endParaRPr>
          </a:p>
        </p:txBody>
      </p:sp>
      <p:sp>
        <p:nvSpPr>
          <p:cNvPr id="5" name="TextBox 4"/>
          <p:cNvSpPr txBox="1"/>
          <p:nvPr/>
        </p:nvSpPr>
        <p:spPr>
          <a:xfrm>
            <a:off x="381000" y="1308585"/>
            <a:ext cx="3009900" cy="4778231"/>
          </a:xfrm>
          <a:prstGeom prst="rect">
            <a:avLst/>
          </a:prstGeom>
          <a:noFill/>
        </p:spPr>
        <p:txBody>
          <a:bodyPr wrap="square" rtlCol="0">
            <a:spAutoFit/>
          </a:bodyPr>
          <a:lstStyle/>
          <a:p>
            <a:pPr algn="just"/>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            	   I </a:t>
            </a:r>
            <a:r>
              <a:rPr lang="en-US" sz="1050" dirty="0">
                <a:latin typeface="Times New Roman" pitchFamily="18" charset="0"/>
                <a:cs typeface="Times New Roman" pitchFamily="18" charset="0"/>
              </a:rPr>
              <a:t>stand here today filled with </a:t>
            </a:r>
            <a:r>
              <a:rPr lang="en-US" sz="1050" dirty="0" smtClean="0">
                <a:latin typeface="Times New Roman" pitchFamily="18" charset="0"/>
                <a:cs typeface="Times New Roman" pitchFamily="18" charset="0"/>
              </a:rPr>
              <a:t>	     	   gratitude </a:t>
            </a:r>
            <a:r>
              <a:rPr lang="en-US" sz="1050" dirty="0">
                <a:latin typeface="Times New Roman" pitchFamily="18" charset="0"/>
                <a:cs typeface="Times New Roman" pitchFamily="18" charset="0"/>
              </a:rPr>
              <a:t>and excitement as </a:t>
            </a:r>
            <a:r>
              <a:rPr lang="en-US" sz="1050" dirty="0" smtClean="0">
                <a:latin typeface="Times New Roman" pitchFamily="18" charset="0"/>
                <a:cs typeface="Times New Roman" pitchFamily="18" charset="0"/>
              </a:rPr>
              <a:t>I 	    reflect </a:t>
            </a:r>
            <a:r>
              <a:rPr lang="en-US" sz="1050" dirty="0">
                <a:latin typeface="Times New Roman" pitchFamily="18" charset="0"/>
                <a:cs typeface="Times New Roman" pitchFamily="18" charset="0"/>
              </a:rPr>
              <a:t>on my journey to AMPV. Taking admission here has been a pivotal moment in my life, and I am honored to share with being student of this collage. When I first considered where to pursue my diploma, I was looking for more than just a place to acquire knowledge and skills. I sought a community—a place where passion for learning meets opportunities for growth, and I found exactly that here at AMPV.</a:t>
            </a:r>
          </a:p>
          <a:p>
            <a:pPr algn="just"/>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              Beyond academics, this college had offered me a vibrant and inclusive environment. I have had the privilege of interacting with fellow students from diverse backgrounds, each bringing their unique perspectives and experiences to our discussions. Together, we had engaged in lively debates, collaborated on projects, and formed friendships that helping since then till now. Moreover, the opportunities for practical learning and professional development at AMPV have been invaluable. Whether through internships, workshops, or industry collaborations, I have gained hands-on experience that complements the theoretical knowledge imparted in the classroom. That experiences have not only enhanced my skill set but also prepared me for the challenges and responsibilities that coming ahead in my career.</a:t>
            </a:r>
          </a:p>
          <a:p>
            <a:pPr algn="just"/>
            <a:endParaRPr lang="en-US" sz="1050" dirty="0">
              <a:latin typeface="Times New Roman" pitchFamily="18" charset="0"/>
              <a:cs typeface="Times New Roman" pitchFamily="18" charset="0"/>
            </a:endParaRPr>
          </a:p>
        </p:txBody>
      </p:sp>
      <p:sp>
        <p:nvSpPr>
          <p:cNvPr id="16" name="TextBox 15"/>
          <p:cNvSpPr txBox="1"/>
          <p:nvPr/>
        </p:nvSpPr>
        <p:spPr>
          <a:xfrm>
            <a:off x="3581401" y="1295399"/>
            <a:ext cx="2895599" cy="7848302"/>
          </a:xfrm>
          <a:prstGeom prst="rect">
            <a:avLst/>
          </a:prstGeom>
          <a:noFill/>
        </p:spPr>
        <p:txBody>
          <a:bodyPr wrap="square" rtlCol="0">
            <a:spAutoFit/>
          </a:bodyPr>
          <a:lstStyle/>
          <a:p>
            <a:pPr algn="just"/>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          	 When </a:t>
            </a:r>
            <a:r>
              <a:rPr lang="en-US" sz="1050" dirty="0">
                <a:latin typeface="Times New Roman" pitchFamily="18" charset="0"/>
                <a:cs typeface="Times New Roman" pitchFamily="18" charset="0"/>
              </a:rPr>
              <a:t>I embarked on my </a:t>
            </a:r>
            <a:r>
              <a:rPr lang="en-US" sz="1050" dirty="0" smtClean="0">
                <a:latin typeface="Times New Roman" pitchFamily="18" charset="0"/>
                <a:cs typeface="Times New Roman" pitchFamily="18" charset="0"/>
              </a:rPr>
              <a:t>	  journey to </a:t>
            </a:r>
            <a:r>
              <a:rPr lang="en-US" sz="1050" dirty="0">
                <a:latin typeface="Times New Roman" pitchFamily="18" charset="0"/>
                <a:cs typeface="Times New Roman" pitchFamily="18" charset="0"/>
              </a:rPr>
              <a:t>choose a </a:t>
            </a:r>
            <a:r>
              <a:rPr lang="en-US" sz="1050" dirty="0" smtClean="0">
                <a:latin typeface="Times New Roman" pitchFamily="18" charset="0"/>
                <a:cs typeface="Times New Roman" pitchFamily="18" charset="0"/>
              </a:rPr>
              <a:t>college and a course</a:t>
            </a:r>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I </a:t>
            </a:r>
            <a:r>
              <a:rPr lang="en-US" sz="1050" dirty="0">
                <a:latin typeface="Times New Roman" pitchFamily="18" charset="0"/>
                <a:cs typeface="Times New Roman" pitchFamily="18" charset="0"/>
              </a:rPr>
              <a:t>was drawn to AMPV for its reputation of excellence in engineering education and its commitment to nurturing future leaders in the field of engineering.  The faculty </a:t>
            </a:r>
            <a:r>
              <a:rPr lang="en-US" sz="1050" dirty="0" smtClean="0">
                <a:latin typeface="Times New Roman" pitchFamily="18" charset="0"/>
                <a:cs typeface="Times New Roman" pitchFamily="18" charset="0"/>
              </a:rPr>
              <a:t>here, at </a:t>
            </a:r>
            <a:r>
              <a:rPr lang="en-US" sz="1050" dirty="0">
                <a:latin typeface="Times New Roman" pitchFamily="18" charset="0"/>
                <a:cs typeface="Times New Roman" pitchFamily="18" charset="0"/>
              </a:rPr>
              <a:t>AMPV </a:t>
            </a:r>
            <a:r>
              <a:rPr lang="en-US" sz="1050" dirty="0" smtClean="0">
                <a:latin typeface="Times New Roman" pitchFamily="18" charset="0"/>
                <a:cs typeface="Times New Roman" pitchFamily="18" charset="0"/>
              </a:rPr>
              <a:t>were </a:t>
            </a:r>
            <a:r>
              <a:rPr lang="en-US" sz="1050" dirty="0">
                <a:latin typeface="Times New Roman" pitchFamily="18" charset="0"/>
                <a:cs typeface="Times New Roman" pitchFamily="18" charset="0"/>
              </a:rPr>
              <a:t>not just educators but industry experts who </a:t>
            </a:r>
            <a:r>
              <a:rPr lang="en-US" sz="1050" dirty="0" smtClean="0">
                <a:latin typeface="Times New Roman" pitchFamily="18" charset="0"/>
                <a:cs typeface="Times New Roman" pitchFamily="18" charset="0"/>
              </a:rPr>
              <a:t>brought </a:t>
            </a:r>
            <a:r>
              <a:rPr lang="en-US" sz="1050" dirty="0">
                <a:latin typeface="Times New Roman" pitchFamily="18" charset="0"/>
                <a:cs typeface="Times New Roman" pitchFamily="18" charset="0"/>
              </a:rPr>
              <a:t>real-world experience into the classroom. Their passion for teaching and dedication to our success </a:t>
            </a:r>
            <a:r>
              <a:rPr lang="en-US" sz="1050" dirty="0" smtClean="0">
                <a:latin typeface="Times New Roman" pitchFamily="18" charset="0"/>
                <a:cs typeface="Times New Roman" pitchFamily="18" charset="0"/>
              </a:rPr>
              <a:t>had </a:t>
            </a:r>
            <a:r>
              <a:rPr lang="en-US" sz="1050" dirty="0">
                <a:latin typeface="Times New Roman" pitchFamily="18" charset="0"/>
                <a:cs typeface="Times New Roman" pitchFamily="18" charset="0"/>
              </a:rPr>
              <a:t>instrumental in shaping my understanding of civil engineering principles and preparing me for the challenges </a:t>
            </a:r>
            <a:r>
              <a:rPr lang="en-US" sz="1050" dirty="0" smtClean="0">
                <a:latin typeface="Times New Roman" pitchFamily="18" charset="0"/>
                <a:cs typeface="Times New Roman" pitchFamily="18" charset="0"/>
              </a:rPr>
              <a:t>coming </a:t>
            </a:r>
            <a:r>
              <a:rPr lang="en-US" sz="1050" dirty="0">
                <a:latin typeface="Times New Roman" pitchFamily="18" charset="0"/>
                <a:cs typeface="Times New Roman" pitchFamily="18" charset="0"/>
              </a:rPr>
              <a:t>in future. The personalized guidance and mentorship I </a:t>
            </a:r>
            <a:r>
              <a:rPr lang="en-US" sz="1050" dirty="0" smtClean="0">
                <a:latin typeface="Times New Roman" pitchFamily="18" charset="0"/>
                <a:cs typeface="Times New Roman" pitchFamily="18" charset="0"/>
              </a:rPr>
              <a:t>had </a:t>
            </a:r>
            <a:r>
              <a:rPr lang="en-US" sz="1050" dirty="0">
                <a:latin typeface="Times New Roman" pitchFamily="18" charset="0"/>
                <a:cs typeface="Times New Roman" pitchFamily="18" charset="0"/>
              </a:rPr>
              <a:t>received have not only enhanced my academic journey but have also inspired me to push the boundaries of what I can achieve</a:t>
            </a:r>
            <a:r>
              <a:rPr lang="en-US" sz="1050" dirty="0" smtClean="0">
                <a:latin typeface="Times New Roman" pitchFamily="18" charset="0"/>
                <a:cs typeface="Times New Roman" pitchFamily="18" charset="0"/>
              </a:rPr>
              <a:t>.</a:t>
            </a:r>
          </a:p>
          <a:p>
            <a:pPr algn="just"/>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              From </a:t>
            </a:r>
            <a:r>
              <a:rPr lang="en-US" sz="1050" dirty="0">
                <a:latin typeface="Times New Roman" pitchFamily="18" charset="0"/>
                <a:cs typeface="Times New Roman" pitchFamily="18" charset="0"/>
              </a:rPr>
              <a:t>the moment I stepped </a:t>
            </a:r>
            <a:r>
              <a:rPr lang="en-US" sz="1050" dirty="0" smtClean="0">
                <a:latin typeface="Times New Roman" pitchFamily="18" charset="0"/>
                <a:cs typeface="Times New Roman" pitchFamily="18" charset="0"/>
              </a:rPr>
              <a:t>into </a:t>
            </a:r>
            <a:r>
              <a:rPr lang="en-US" sz="1050" dirty="0">
                <a:latin typeface="Times New Roman" pitchFamily="18" charset="0"/>
                <a:cs typeface="Times New Roman" pitchFamily="18" charset="0"/>
              </a:rPr>
              <a:t>this campus, I was welcomed by a faculty of civil </a:t>
            </a:r>
            <a:r>
              <a:rPr lang="en-US" sz="1050" dirty="0" smtClean="0">
                <a:latin typeface="Times New Roman" pitchFamily="18" charset="0"/>
                <a:cs typeface="Times New Roman" pitchFamily="18" charset="0"/>
              </a:rPr>
              <a:t>engineering department, </a:t>
            </a:r>
            <a:r>
              <a:rPr lang="en-US" sz="1050" dirty="0">
                <a:latin typeface="Times New Roman" pitchFamily="18" charset="0"/>
                <a:cs typeface="Times New Roman" pitchFamily="18" charset="0"/>
              </a:rPr>
              <a:t>dedicated to nurturing talent and fostering intellectual curiosity. The professors here </a:t>
            </a:r>
            <a:r>
              <a:rPr lang="en-US" sz="1050" dirty="0" smtClean="0">
                <a:latin typeface="Times New Roman" pitchFamily="18" charset="0"/>
                <a:cs typeface="Times New Roman" pitchFamily="18" charset="0"/>
              </a:rPr>
              <a:t>were </a:t>
            </a:r>
            <a:r>
              <a:rPr lang="en-US" sz="1050" dirty="0">
                <a:latin typeface="Times New Roman" pitchFamily="18" charset="0"/>
                <a:cs typeface="Times New Roman" pitchFamily="18" charset="0"/>
              </a:rPr>
              <a:t>not only experts in their fields but also mentors who </a:t>
            </a:r>
            <a:r>
              <a:rPr lang="en-US" sz="1050" dirty="0" smtClean="0">
                <a:latin typeface="Times New Roman" pitchFamily="18" charset="0"/>
                <a:cs typeface="Times New Roman" pitchFamily="18" charset="0"/>
              </a:rPr>
              <a:t>went </a:t>
            </a:r>
            <a:r>
              <a:rPr lang="en-US" sz="1050" dirty="0">
                <a:latin typeface="Times New Roman" pitchFamily="18" charset="0"/>
                <a:cs typeface="Times New Roman" pitchFamily="18" charset="0"/>
              </a:rPr>
              <a:t>above and beyond to guide and inspire their students. Their unwavering support and encouragement have fueled my ambition and instilled in me the confidence to pursue my dreams</a:t>
            </a:r>
            <a:r>
              <a:rPr lang="en-US" sz="1050" dirty="0" smtClean="0">
                <a:latin typeface="Times New Roman" pitchFamily="18" charset="0"/>
                <a:cs typeface="Times New Roman" pitchFamily="18" charset="0"/>
              </a:rPr>
              <a:t>.</a:t>
            </a:r>
            <a:endParaRPr lang="en-US" sz="1050" dirty="0">
              <a:latin typeface="Times New Roman" pitchFamily="18" charset="0"/>
              <a:cs typeface="Times New Roman" pitchFamily="18" charset="0"/>
            </a:endParaRPr>
          </a:p>
          <a:p>
            <a:pPr algn="just"/>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               The </a:t>
            </a:r>
            <a:r>
              <a:rPr lang="en-US" sz="1050" dirty="0">
                <a:latin typeface="Times New Roman" pitchFamily="18" charset="0"/>
                <a:cs typeface="Times New Roman" pitchFamily="18" charset="0"/>
              </a:rPr>
              <a:t>curriculum of the diploma in civil engineering program at this college is meticulously designed to provide a blend of theoretical knowledge and practical skills. </a:t>
            </a:r>
            <a:r>
              <a:rPr lang="en-US" sz="1050" dirty="0" smtClean="0">
                <a:latin typeface="Times New Roman" pitchFamily="18" charset="0"/>
                <a:cs typeface="Times New Roman" pitchFamily="18" charset="0"/>
              </a:rPr>
              <a:t>I </a:t>
            </a:r>
            <a:r>
              <a:rPr lang="en-US" sz="1050" dirty="0">
                <a:latin typeface="Times New Roman" pitchFamily="18" charset="0"/>
                <a:cs typeface="Times New Roman" pitchFamily="18" charset="0"/>
              </a:rPr>
              <a:t>had the opportunity to engage in hands-on learning experiences through laboratory sessions, site visits, and industry internships. </a:t>
            </a:r>
            <a:r>
              <a:rPr lang="en-US" sz="1050" dirty="0" smtClean="0">
                <a:latin typeface="Times New Roman" pitchFamily="18" charset="0"/>
                <a:cs typeface="Times New Roman" pitchFamily="18" charset="0"/>
              </a:rPr>
              <a:t>That </a:t>
            </a:r>
            <a:r>
              <a:rPr lang="en-US" sz="1050" dirty="0">
                <a:latin typeface="Times New Roman" pitchFamily="18" charset="0"/>
                <a:cs typeface="Times New Roman" pitchFamily="18" charset="0"/>
              </a:rPr>
              <a:t>experiences have not only deepened my understanding of civil engineering concepts </a:t>
            </a:r>
            <a:r>
              <a:rPr lang="en-US" sz="1050" dirty="0" smtClean="0">
                <a:latin typeface="Times New Roman" pitchFamily="18" charset="0"/>
                <a:cs typeface="Times New Roman" pitchFamily="18" charset="0"/>
              </a:rPr>
              <a:t>but </a:t>
            </a:r>
            <a:r>
              <a:rPr lang="en-US" sz="1050" dirty="0">
                <a:latin typeface="Times New Roman" pitchFamily="18" charset="0"/>
                <a:cs typeface="Times New Roman" pitchFamily="18" charset="0"/>
              </a:rPr>
              <a:t>also </a:t>
            </a:r>
            <a:r>
              <a:rPr lang="en-US" sz="1050" dirty="0" smtClean="0">
                <a:latin typeface="Times New Roman" pitchFamily="18" charset="0"/>
                <a:cs typeface="Times New Roman" pitchFamily="18" charset="0"/>
              </a:rPr>
              <a:t>have equipped </a:t>
            </a:r>
            <a:r>
              <a:rPr lang="en-US" sz="1050" dirty="0">
                <a:latin typeface="Times New Roman" pitchFamily="18" charset="0"/>
                <a:cs typeface="Times New Roman" pitchFamily="18" charset="0"/>
              </a:rPr>
              <a:t>me with the practical skills necessary to thrive in the professional world. Beyond the classroom, AMPV has provided me with numerous opportunities for personal and professional growth. From guest lectures by industry leaders to workshops on the latest technological advancements in civil engineering, I </a:t>
            </a:r>
            <a:r>
              <a:rPr lang="en-US" sz="1050" dirty="0" smtClean="0">
                <a:latin typeface="Times New Roman" pitchFamily="18" charset="0"/>
                <a:cs typeface="Times New Roman" pitchFamily="18" charset="0"/>
              </a:rPr>
              <a:t>was </a:t>
            </a:r>
            <a:r>
              <a:rPr lang="en-US" sz="1050" dirty="0">
                <a:latin typeface="Times New Roman" pitchFamily="18" charset="0"/>
                <a:cs typeface="Times New Roman" pitchFamily="18" charset="0"/>
              </a:rPr>
              <a:t>able to stay updated with current trends and developments in the field. These experiences have not only enriched my learning but </a:t>
            </a:r>
            <a:r>
              <a:rPr lang="en-US" sz="1050" dirty="0" smtClean="0">
                <a:latin typeface="Times New Roman" pitchFamily="18" charset="0"/>
                <a:cs typeface="Times New Roman" pitchFamily="18" charset="0"/>
              </a:rPr>
              <a:t>also </a:t>
            </a:r>
            <a:r>
              <a:rPr lang="en-US" sz="1050" dirty="0">
                <a:latin typeface="Times New Roman" pitchFamily="18" charset="0"/>
                <a:cs typeface="Times New Roman" pitchFamily="18" charset="0"/>
              </a:rPr>
              <a:t>inspired me to pursue continuous learning and professional development throughout my career</a:t>
            </a:r>
            <a:r>
              <a:rPr lang="en-US" sz="1050" dirty="0" smtClean="0">
                <a:latin typeface="Times New Roman" pitchFamily="18" charset="0"/>
                <a:cs typeface="Times New Roman" pitchFamily="18" charset="0"/>
              </a:rPr>
              <a:t>.  </a:t>
            </a:r>
            <a:endParaRPr lang="en-US" sz="1050" dirty="0">
              <a:latin typeface="Times New Roman" pitchFamily="18" charset="0"/>
              <a:cs typeface="Times New Roman" pitchFamily="18" charset="0"/>
            </a:endParaRPr>
          </a:p>
        </p:txBody>
      </p:sp>
      <p:pic>
        <p:nvPicPr>
          <p:cNvPr id="7" name="Picture 3"/>
          <p:cNvPicPr>
            <a:picLocks noChangeAspect="1" noChangeArrowheads="1"/>
          </p:cNvPicPr>
          <p:nvPr/>
        </p:nvPicPr>
        <p:blipFill>
          <a:blip r:embed="rId3" cstate="print"/>
          <a:srcRect/>
          <a:stretch>
            <a:fillRect/>
          </a:stretch>
        </p:blipFill>
        <p:spPr bwMode="auto">
          <a:xfrm>
            <a:off x="487680" y="742949"/>
            <a:ext cx="858996" cy="904876"/>
          </a:xfrm>
          <a:prstGeom prst="rect">
            <a:avLst/>
          </a:prstGeom>
          <a:noFill/>
          <a:ln w="9525">
            <a:solidFill>
              <a:schemeClr val="tx1"/>
            </a:solidFill>
            <a:miter lim="800000"/>
            <a:headEnd/>
            <a:tailEnd/>
          </a:ln>
          <a:effectLst/>
        </p:spPr>
      </p:pic>
      <p:pic>
        <p:nvPicPr>
          <p:cNvPr id="8" name="Picture 4"/>
          <p:cNvPicPr>
            <a:picLocks noChangeAspect="1" noChangeArrowheads="1"/>
          </p:cNvPicPr>
          <p:nvPr/>
        </p:nvPicPr>
        <p:blipFill>
          <a:blip r:embed="rId4" cstate="print"/>
          <a:srcRect/>
          <a:stretch>
            <a:fillRect/>
          </a:stretch>
        </p:blipFill>
        <p:spPr bwMode="auto">
          <a:xfrm>
            <a:off x="3683677" y="742949"/>
            <a:ext cx="812123" cy="904876"/>
          </a:xfrm>
          <a:prstGeom prst="rect">
            <a:avLst/>
          </a:prstGeom>
          <a:noFill/>
          <a:ln w="9525">
            <a:solidFill>
              <a:schemeClr val="tx1"/>
            </a:solidFill>
            <a:miter lim="800000"/>
            <a:headEnd/>
            <a:tailEnd/>
          </a:ln>
          <a:effectLst/>
        </p:spPr>
      </p:pic>
      <p:sp>
        <p:nvSpPr>
          <p:cNvPr id="2" name="TextBox 1"/>
          <p:cNvSpPr txBox="1"/>
          <p:nvPr/>
        </p:nvSpPr>
        <p:spPr>
          <a:xfrm>
            <a:off x="4572001" y="771524"/>
            <a:ext cx="1905000" cy="415498"/>
          </a:xfrm>
          <a:prstGeom prst="rect">
            <a:avLst/>
          </a:prstGeom>
          <a:noFill/>
          <a:ln>
            <a:solidFill>
              <a:schemeClr val="accent1"/>
            </a:solidFill>
          </a:ln>
        </p:spPr>
        <p:txBody>
          <a:bodyPr wrap="square" rtlCol="0">
            <a:spAutoFit/>
          </a:bodyPr>
          <a:lstStyle/>
          <a:p>
            <a:r>
              <a:rPr lang="en-US" sz="1050" dirty="0" smtClean="0">
                <a:latin typeface="Times New Roman" pitchFamily="18" charset="0"/>
                <a:cs typeface="Times New Roman" pitchFamily="18" charset="0"/>
              </a:rPr>
              <a:t>Mr. Shailesh Sarjerao Dalavi</a:t>
            </a:r>
          </a:p>
          <a:p>
            <a:r>
              <a:rPr lang="en-US" sz="1050" dirty="0" smtClean="0">
                <a:latin typeface="Times New Roman" pitchFamily="18" charset="0"/>
                <a:cs typeface="Times New Roman" pitchFamily="18" charset="0"/>
              </a:rPr>
              <a:t>Jr. Engineer, PWD Maharashtra</a:t>
            </a:r>
            <a:endParaRPr lang="en-US" sz="1050" dirty="0">
              <a:latin typeface="Times New Roman" pitchFamily="18" charset="0"/>
              <a:cs typeface="Times New Roman" pitchFamily="18" charset="0"/>
            </a:endParaRPr>
          </a:p>
        </p:txBody>
      </p:sp>
      <p:sp>
        <p:nvSpPr>
          <p:cNvPr id="11" name="TextBox 10"/>
          <p:cNvSpPr txBox="1"/>
          <p:nvPr/>
        </p:nvSpPr>
        <p:spPr>
          <a:xfrm>
            <a:off x="1558604" y="771524"/>
            <a:ext cx="1641796" cy="415498"/>
          </a:xfrm>
          <a:prstGeom prst="rect">
            <a:avLst/>
          </a:prstGeom>
          <a:noFill/>
          <a:ln>
            <a:solidFill>
              <a:schemeClr val="accent1"/>
            </a:solidFill>
          </a:ln>
        </p:spPr>
        <p:txBody>
          <a:bodyPr wrap="none" rtlCol="0">
            <a:spAutoFit/>
          </a:bodyPr>
          <a:lstStyle/>
          <a:p>
            <a:r>
              <a:rPr lang="en-US" sz="1050" dirty="0" smtClean="0">
                <a:latin typeface="Times New Roman" pitchFamily="18" charset="0"/>
                <a:cs typeface="Times New Roman" pitchFamily="18" charset="0"/>
              </a:rPr>
              <a:t>Miss. Pritam Subhash Patil</a:t>
            </a:r>
          </a:p>
          <a:p>
            <a:r>
              <a:rPr lang="en-US" sz="1050" dirty="0" smtClean="0">
                <a:latin typeface="Times New Roman" pitchFamily="18" charset="0"/>
                <a:cs typeface="Times New Roman" pitchFamily="18" charset="0"/>
              </a:rPr>
              <a:t>CEA, PWD Maharashtra</a:t>
            </a:r>
            <a:endParaRPr lang="en-US" sz="1050" dirty="0">
              <a:latin typeface="Times New Roman" pitchFamily="18" charset="0"/>
              <a:cs typeface="Times New Roman" pitchFamily="18" charset="0"/>
            </a:endParaRPr>
          </a:p>
        </p:txBody>
      </p:sp>
      <p:sp>
        <p:nvSpPr>
          <p:cNvPr id="17" name="TextBox 16"/>
          <p:cNvSpPr txBox="1"/>
          <p:nvPr/>
        </p:nvSpPr>
        <p:spPr>
          <a:xfrm>
            <a:off x="533400" y="9141768"/>
            <a:ext cx="2743199" cy="230832"/>
          </a:xfrm>
          <a:prstGeom prst="rect">
            <a:avLst/>
          </a:prstGeom>
          <a:noFill/>
        </p:spPr>
        <p:txBody>
          <a:bodyPr wrap="square" rtlCol="0">
            <a:spAutoFit/>
          </a:bodyPr>
          <a:lstStyle/>
          <a:p>
            <a:r>
              <a:rPr lang="en-US" sz="900" i="1" dirty="0" smtClean="0">
                <a:latin typeface="Times New Roman" pitchFamily="18" charset="0"/>
                <a:cs typeface="Times New Roman" pitchFamily="18" charset="0"/>
              </a:rPr>
              <a:t>BIM Model of a Hospital building under construction</a:t>
            </a:r>
            <a:endParaRPr lang="en-US" sz="900" i="1" dirty="0">
              <a:latin typeface="Times New Roman" pitchFamily="18" charset="0"/>
              <a:cs typeface="Times New Roman" pitchFamily="18" charset="0"/>
            </a:endParaRPr>
          </a:p>
        </p:txBody>
      </p:sp>
      <p:sp>
        <p:nvSpPr>
          <p:cNvPr id="13" name="Round Single Corner Rectangle 12"/>
          <p:cNvSpPr/>
          <p:nvPr/>
        </p:nvSpPr>
        <p:spPr>
          <a:xfrm>
            <a:off x="228600" y="9601200"/>
            <a:ext cx="6324600" cy="228600"/>
          </a:xfrm>
          <a:prstGeom prst="round1Rect">
            <a:avLst/>
          </a:prstGeom>
          <a:solidFill>
            <a:schemeClr val="tx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Times New Roman" pitchFamily="18" charset="0"/>
                <a:cs typeface="Times New Roman" pitchFamily="18" charset="0"/>
              </a:rPr>
              <a:t>ASHOKRAO MANE POLYTECHNIC, VATHAR                                                                      PAGE NO 11</a:t>
            </a:r>
            <a:endParaRPr lang="en-US" sz="1100" dirty="0">
              <a:solidFill>
                <a:schemeClr val="tx1"/>
              </a:solidFill>
              <a:latin typeface="Times New Roman" pitchFamily="18" charset="0"/>
              <a:cs typeface="Times New Roman" pitchFamily="18" charset="0"/>
            </a:endParaRPr>
          </a:p>
        </p:txBody>
      </p:sp>
      <p:sp>
        <p:nvSpPr>
          <p:cNvPr id="14" name="Round Single Corner Rectangle 13"/>
          <p:cNvSpPr/>
          <p:nvPr/>
        </p:nvSpPr>
        <p:spPr>
          <a:xfrm>
            <a:off x="228600" y="45720"/>
            <a:ext cx="6324600" cy="251460"/>
          </a:xfrm>
          <a:prstGeom prst="round1Rect">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Times New Roman" pitchFamily="18" charset="0"/>
                <a:cs typeface="Times New Roman" pitchFamily="18" charset="0"/>
              </a:rPr>
              <a:t>DEPARTMENT OF CIVIL ENGINEERING                                                                     SUCCESS STORY</a:t>
            </a:r>
            <a:endParaRPr lang="en-US" sz="1100" dirty="0">
              <a:solidFill>
                <a:schemeClr val="tx1"/>
              </a:solidFill>
              <a:latin typeface="Times New Roman" pitchFamily="18" charset="0"/>
              <a:cs typeface="Times New Roman" pitchFamily="18" charset="0"/>
            </a:endParaRPr>
          </a:p>
        </p:txBody>
      </p:sp>
      <p:sp>
        <p:nvSpPr>
          <p:cNvPr id="3" name="TextBox 2"/>
          <p:cNvSpPr txBox="1"/>
          <p:nvPr/>
        </p:nvSpPr>
        <p:spPr>
          <a:xfrm>
            <a:off x="2702836" y="381000"/>
            <a:ext cx="1471750" cy="276999"/>
          </a:xfrm>
          <a:prstGeom prst="rect">
            <a:avLst/>
          </a:prstGeom>
          <a:noFill/>
        </p:spPr>
        <p:txBody>
          <a:bodyPr wrap="none" rtlCol="0">
            <a:spAutoFit/>
          </a:bodyPr>
          <a:lstStyle/>
          <a:p>
            <a:r>
              <a:rPr lang="en-US" sz="1200" b="1" u="sng" dirty="0" smtClean="0">
                <a:latin typeface="Times New Roman" pitchFamily="18" charset="0"/>
                <a:cs typeface="Times New Roman" pitchFamily="18" charset="0"/>
              </a:rPr>
              <a:t>SUCCESS  </a:t>
            </a:r>
            <a:r>
              <a:rPr lang="en-US" sz="1200" b="1" u="sng" dirty="0">
                <a:latin typeface="Times New Roman" pitchFamily="18" charset="0"/>
                <a:cs typeface="Times New Roman" pitchFamily="18" charset="0"/>
              </a:rPr>
              <a:t>STORY</a:t>
            </a:r>
            <a:endParaRPr lang="en-US" sz="1200" b="1" u="sng" dirty="0"/>
          </a:p>
        </p:txBody>
      </p:sp>
    </p:spTree>
    <p:extLst>
      <p:ext uri="{BB962C8B-B14F-4D97-AF65-F5344CB8AC3E}">
        <p14:creationId xmlns:p14="http://schemas.microsoft.com/office/powerpoint/2010/main" xmlns="" val="4093970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342900"/>
            <a:ext cx="6324600" cy="8235950"/>
          </a:xfrm>
          <a:prstGeom prst="rect">
            <a:avLst/>
          </a:prstGeom>
          <a:solidFill>
            <a:schemeClr val="bg2"/>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8600" y="8648700"/>
            <a:ext cx="6324600" cy="900246"/>
          </a:xfrm>
          <a:prstGeom prst="rect">
            <a:avLst/>
          </a:prstGeom>
          <a:solidFill>
            <a:schemeClr val="accent6">
              <a:lumMod val="60000"/>
              <a:lumOff val="40000"/>
            </a:schemeClr>
          </a:solidFill>
          <a:ln>
            <a:noFill/>
          </a:ln>
        </p:spPr>
        <p:txBody>
          <a:bodyPr wrap="square" rtlCol="0">
            <a:spAutoFit/>
          </a:bodyPr>
          <a:lstStyle/>
          <a:p>
            <a:pPr algn="just"/>
            <a:r>
              <a:rPr lang="en-US" sz="1050" dirty="0" smtClean="0">
                <a:latin typeface="Times New Roman" pitchFamily="18" charset="0"/>
                <a:cs typeface="Times New Roman" pitchFamily="18" charset="0"/>
              </a:rPr>
              <a:t>The responsibility of the authenticity of the information in this Newsletter lies with the author. Views expressed by </a:t>
            </a:r>
            <a:r>
              <a:rPr lang="en-US" sz="1050" dirty="0">
                <a:latin typeface="Times New Roman" pitchFamily="18" charset="0"/>
                <a:cs typeface="Times New Roman" pitchFamily="18" charset="0"/>
              </a:rPr>
              <a:t>the author are solely </a:t>
            </a:r>
            <a:r>
              <a:rPr lang="en-US" sz="1050" dirty="0" smtClean="0">
                <a:latin typeface="Times New Roman" pitchFamily="18" charset="0"/>
                <a:cs typeface="Times New Roman" pitchFamily="18" charset="0"/>
              </a:rPr>
              <a:t>theirs; they are neither </a:t>
            </a:r>
            <a:r>
              <a:rPr lang="en-US" sz="1050" dirty="0">
                <a:latin typeface="Times New Roman" pitchFamily="18" charset="0"/>
                <a:cs typeface="Times New Roman" pitchFamily="18" charset="0"/>
              </a:rPr>
              <a:t>the views of </a:t>
            </a:r>
            <a:r>
              <a:rPr lang="en-US" sz="1050" dirty="0" smtClean="0">
                <a:latin typeface="Times New Roman" pitchFamily="18" charset="0"/>
                <a:cs typeface="Times New Roman" pitchFamily="18" charset="0"/>
              </a:rPr>
              <a:t>Civil Engineering Department </a:t>
            </a:r>
            <a:r>
              <a:rPr lang="en-US" sz="1050" dirty="0">
                <a:latin typeface="Times New Roman" pitchFamily="18" charset="0"/>
                <a:cs typeface="Times New Roman" pitchFamily="18" charset="0"/>
              </a:rPr>
              <a:t>nor are they endorsed by </a:t>
            </a:r>
            <a:r>
              <a:rPr lang="en-US" sz="1050" dirty="0" smtClean="0">
                <a:latin typeface="Times New Roman" pitchFamily="18" charset="0"/>
                <a:cs typeface="Times New Roman" pitchFamily="18" charset="0"/>
              </a:rPr>
              <a:t>Civil Engineering Department. Queries, comments, feedback and information may be sent to ampcivil2009@gmail.com. Edited , Printed and Published by Mr. A. B. Warke, HOD, Civil Engineering Department , Ashokrao Mane Polytechnic, Vathar Tarf Vadgaon, 416112, Website – www.amietv.org</a:t>
            </a:r>
            <a:r>
              <a:rPr lang="en-US" sz="1050" dirty="0" smtClean="0">
                <a:solidFill>
                  <a:schemeClr val="bg1"/>
                </a:solidFill>
                <a:latin typeface="Times New Roman" pitchFamily="18" charset="0"/>
                <a:cs typeface="Times New Roman" pitchFamily="18" charset="0"/>
              </a:rPr>
              <a:t>.</a:t>
            </a:r>
            <a:endParaRPr lang="en-US" sz="1050" dirty="0">
              <a:solidFill>
                <a:schemeClr val="bg1"/>
              </a:solidFill>
              <a:latin typeface="Times New Roman" pitchFamily="18" charset="0"/>
              <a:cs typeface="Times New Roman" pitchFamily="18" charset="0"/>
            </a:endParaRPr>
          </a:p>
        </p:txBody>
      </p:sp>
      <p:sp>
        <p:nvSpPr>
          <p:cNvPr id="6" name="TextBox 5"/>
          <p:cNvSpPr txBox="1"/>
          <p:nvPr/>
        </p:nvSpPr>
        <p:spPr>
          <a:xfrm>
            <a:off x="304800" y="3219450"/>
            <a:ext cx="6172200" cy="5424562"/>
          </a:xfrm>
          <a:prstGeom prst="rect">
            <a:avLst/>
          </a:prstGeom>
          <a:noFill/>
        </p:spPr>
        <p:txBody>
          <a:bodyPr wrap="square" rtlCol="0">
            <a:spAutoFit/>
          </a:bodyPr>
          <a:lstStyle/>
          <a:p>
            <a:pPr algn="just"/>
            <a:r>
              <a:rPr lang="en-US" sz="1050" dirty="0" smtClean="0">
                <a:latin typeface="Times New Roman" pitchFamily="18" charset="0"/>
                <a:cs typeface="Times New Roman" pitchFamily="18" charset="0"/>
              </a:rPr>
              <a:t>	 </a:t>
            </a:r>
            <a:r>
              <a:rPr lang="en-US" sz="1050" dirty="0">
                <a:latin typeface="Times New Roman" pitchFamily="18" charset="0"/>
                <a:cs typeface="Times New Roman" pitchFamily="18" charset="0"/>
              </a:rPr>
              <a:t>In the heart of Jaisalmer, known as the “Golden City” for its remarkable yellow sandstone architecture, lies a revolutionary educational and architectural marvel. The Rajkumari Ratnavati Girls’ School stands as a testament to the fusion of visionary design and transformative education, offering hope and inspiration far beyond its geographical boundaries. More than a mere school, it symbolizes the potential of innovation, sustainability, and the relentless pursuit of </a:t>
            </a:r>
            <a:r>
              <a:rPr lang="en-US" sz="1050" dirty="0" smtClean="0">
                <a:latin typeface="Times New Roman" pitchFamily="18" charset="0"/>
                <a:cs typeface="Times New Roman" pitchFamily="18" charset="0"/>
              </a:rPr>
              <a:t>knowledge.</a:t>
            </a:r>
          </a:p>
          <a:p>
            <a:pPr algn="just"/>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An </a:t>
            </a:r>
            <a:r>
              <a:rPr lang="en-US" sz="1050" dirty="0">
                <a:latin typeface="Times New Roman" pitchFamily="18" charset="0"/>
                <a:cs typeface="Times New Roman" pitchFamily="18" charset="0"/>
              </a:rPr>
              <a:t>architectural marvel, located just a six-minute drive away from Jaisalmer’s famous Sam Dunes, has taken shape in Kanoi village, with an aim to educate girls and empower them. The Rajkumari Ratnavati Girls’ School is made of yellow sandstone, and surprisingly, has no air conditioners. Here, students can study and even play in the protected courtyard without worrying about the extreme </a:t>
            </a:r>
            <a:r>
              <a:rPr lang="en-US" sz="1050" dirty="0" smtClean="0">
                <a:latin typeface="Times New Roman" pitchFamily="18" charset="0"/>
                <a:cs typeface="Times New Roman" pitchFamily="18" charset="0"/>
              </a:rPr>
              <a:t>weather. The </a:t>
            </a:r>
            <a:r>
              <a:rPr lang="en-US" sz="1050" dirty="0">
                <a:latin typeface="Times New Roman" pitchFamily="18" charset="0"/>
                <a:cs typeface="Times New Roman" pitchFamily="18" charset="0"/>
              </a:rPr>
              <a:t>school is visually impressive, with an oval-shaped structure that blends in the desert landscape. The building also comes with elements of sustainability. The school portion, known as the Gyaan Centre</a:t>
            </a:r>
            <a:r>
              <a:rPr lang="en-US" sz="1050" dirty="0" smtClean="0">
                <a:latin typeface="Times New Roman" pitchFamily="18" charset="0"/>
                <a:cs typeface="Times New Roman" pitchFamily="18" charset="0"/>
              </a:rPr>
              <a:t>, accommodate </a:t>
            </a:r>
            <a:r>
              <a:rPr lang="en-US" sz="1050" dirty="0">
                <a:latin typeface="Times New Roman" pitchFamily="18" charset="0"/>
                <a:cs typeface="Times New Roman" pitchFamily="18" charset="0"/>
              </a:rPr>
              <a:t>400 girls from kindergarten to Class X. The complex also has a textile museum and performance hall, as well as an exhibition space for artisans to sell their crafts. In another building, women will be trained in traditional arts like weaving and textiles to preserve dying handicrafts.</a:t>
            </a:r>
          </a:p>
          <a:p>
            <a:pPr algn="just"/>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           It </a:t>
            </a:r>
            <a:r>
              <a:rPr lang="en-US" sz="1050" dirty="0">
                <a:latin typeface="Times New Roman" pitchFamily="18" charset="0"/>
                <a:cs typeface="Times New Roman" pitchFamily="18" charset="0"/>
              </a:rPr>
              <a:t>took a decade for Michael Daube, founder of CITTA, a non-profit </a:t>
            </a:r>
            <a:r>
              <a:rPr lang="en-US" sz="1050" dirty="0" smtClean="0">
                <a:latin typeface="Times New Roman" pitchFamily="18" charset="0"/>
                <a:cs typeface="Times New Roman" pitchFamily="18" charset="0"/>
              </a:rPr>
              <a:t>organization, </a:t>
            </a:r>
            <a:r>
              <a:rPr lang="en-US" sz="1050" dirty="0">
                <a:latin typeface="Times New Roman" pitchFamily="18" charset="0"/>
                <a:cs typeface="Times New Roman" pitchFamily="18" charset="0"/>
              </a:rPr>
              <a:t>to </a:t>
            </a:r>
            <a:r>
              <a:rPr lang="en-US" sz="1050" dirty="0" smtClean="0">
                <a:latin typeface="Times New Roman" pitchFamily="18" charset="0"/>
                <a:cs typeface="Times New Roman" pitchFamily="18" charset="0"/>
              </a:rPr>
              <a:t>conceptualize </a:t>
            </a:r>
            <a:r>
              <a:rPr lang="en-US" sz="1050" dirty="0">
                <a:latin typeface="Times New Roman" pitchFamily="18" charset="0"/>
                <a:cs typeface="Times New Roman" pitchFamily="18" charset="0"/>
              </a:rPr>
              <a:t>the building, and help it </a:t>
            </a:r>
            <a:r>
              <a:rPr lang="en-US" sz="1050" dirty="0" smtClean="0">
                <a:latin typeface="Times New Roman" pitchFamily="18" charset="0"/>
                <a:cs typeface="Times New Roman" pitchFamily="18" charset="0"/>
              </a:rPr>
              <a:t>materialize. </a:t>
            </a:r>
            <a:r>
              <a:rPr lang="en-US" sz="1050" dirty="0">
                <a:latin typeface="Times New Roman" pitchFamily="18" charset="0"/>
                <a:cs typeface="Times New Roman" pitchFamily="18" charset="0"/>
              </a:rPr>
              <a:t>Michael roped in US-based architect Diana Kellogg, who conceived the design</a:t>
            </a:r>
            <a:r>
              <a:rPr lang="en-US" sz="1050" dirty="0" smtClean="0">
                <a:latin typeface="Times New Roman" pitchFamily="18" charset="0"/>
                <a:cs typeface="Times New Roman" pitchFamily="18" charset="0"/>
              </a:rPr>
              <a:t>.</a:t>
            </a:r>
            <a:r>
              <a:rPr lang="en-US" sz="1050" dirty="0">
                <a:latin typeface="Times New Roman" pitchFamily="18" charset="0"/>
                <a:cs typeface="Times New Roman" pitchFamily="18" charset="0"/>
              </a:rPr>
              <a:t> The solar panels on top of the building work as a canopy, and provide shade while simultaneously powering the building. A cooling system uses geothermal energy at night to cool the building during the day</a:t>
            </a:r>
            <a:r>
              <a:rPr lang="en-US" sz="1050" dirty="0" smtClean="0">
                <a:latin typeface="Times New Roman" pitchFamily="18" charset="0"/>
                <a:cs typeface="Times New Roman" pitchFamily="18" charset="0"/>
              </a:rPr>
              <a:t>.</a:t>
            </a:r>
          </a:p>
          <a:p>
            <a:pPr algn="just"/>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            The </a:t>
            </a:r>
            <a:r>
              <a:rPr lang="en-US" sz="1050" dirty="0">
                <a:latin typeface="Times New Roman" pitchFamily="18" charset="0"/>
                <a:cs typeface="Times New Roman" pitchFamily="18" charset="0"/>
              </a:rPr>
              <a:t>courtyard in the complex can harvest 3.5 lakh </a:t>
            </a:r>
            <a:r>
              <a:rPr lang="en-US" sz="1050" dirty="0" smtClean="0">
                <a:latin typeface="Times New Roman" pitchFamily="18" charset="0"/>
                <a:cs typeface="Times New Roman" pitchFamily="18" charset="0"/>
              </a:rPr>
              <a:t>liters </a:t>
            </a:r>
            <a:r>
              <a:rPr lang="en-US" sz="1050" dirty="0">
                <a:latin typeface="Times New Roman" pitchFamily="18" charset="0"/>
                <a:cs typeface="Times New Roman" pitchFamily="18" charset="0"/>
              </a:rPr>
              <a:t>of water and store it in its belly. </a:t>
            </a:r>
            <a:r>
              <a:rPr lang="en-US" sz="1050" dirty="0" smtClean="0">
                <a:latin typeface="Times New Roman" pitchFamily="18" charset="0"/>
                <a:cs typeface="Times New Roman" pitchFamily="18" charset="0"/>
              </a:rPr>
              <a:t>The </a:t>
            </a:r>
            <a:r>
              <a:rPr lang="en-US" sz="1050" dirty="0">
                <a:latin typeface="Times New Roman" pitchFamily="18" charset="0"/>
                <a:cs typeface="Times New Roman" pitchFamily="18" charset="0"/>
              </a:rPr>
              <a:t>inner walls of the building are plastered with lime, which insulates the building. The local sandstone has been used for construction, which provides protection from extreme heat during the day, and warmth during evening hours. To allow enough room for ventilation, </a:t>
            </a:r>
            <a:r>
              <a:rPr lang="en-US" sz="1050" dirty="0" smtClean="0">
                <a:latin typeface="Times New Roman" pitchFamily="18" charset="0"/>
                <a:cs typeface="Times New Roman" pitchFamily="18" charset="0"/>
              </a:rPr>
              <a:t>it has </a:t>
            </a:r>
            <a:r>
              <a:rPr lang="en-US" sz="1050" dirty="0">
                <a:latin typeface="Times New Roman" pitchFamily="18" charset="0"/>
                <a:cs typeface="Times New Roman" pitchFamily="18" charset="0"/>
              </a:rPr>
              <a:t>also revised drawings to make the classrooms and other offices bigger in </a:t>
            </a:r>
            <a:r>
              <a:rPr lang="en-US" sz="1050" dirty="0" smtClean="0">
                <a:latin typeface="Times New Roman" pitchFamily="18" charset="0"/>
                <a:cs typeface="Times New Roman" pitchFamily="18" charset="0"/>
              </a:rPr>
              <a:t>size. This </a:t>
            </a:r>
            <a:r>
              <a:rPr lang="en-US" sz="1050" dirty="0">
                <a:latin typeface="Times New Roman" pitchFamily="18" charset="0"/>
                <a:cs typeface="Times New Roman" pitchFamily="18" charset="0"/>
              </a:rPr>
              <a:t>self-sufficiency model not only reduces operational costs but also showcases an exemplary model of sustainable education, setting a potent precedent for the future.</a:t>
            </a:r>
          </a:p>
          <a:p>
            <a:pPr algn="just"/>
            <a:r>
              <a:rPr lang="en-US" sz="1050" dirty="0" smtClean="0">
                <a:latin typeface="Times New Roman" pitchFamily="18" charset="0"/>
                <a:cs typeface="Times New Roman" pitchFamily="18" charset="0"/>
              </a:rPr>
              <a:t>	The </a:t>
            </a:r>
            <a:r>
              <a:rPr lang="en-US" sz="1050" dirty="0">
                <a:latin typeface="Times New Roman" pitchFamily="18" charset="0"/>
                <a:cs typeface="Times New Roman" pitchFamily="18" charset="0"/>
              </a:rPr>
              <a:t>Rajkumari Ratnavati Girls’ School champions climate consciousness, gender equality, and the boundless potential of architecture to shape transformative educational environments. This visionary </a:t>
            </a:r>
            <a:r>
              <a:rPr lang="en-US" sz="1050" dirty="0" smtClean="0">
                <a:latin typeface="Times New Roman" pitchFamily="18" charset="0"/>
                <a:cs typeface="Times New Roman" pitchFamily="18" charset="0"/>
              </a:rPr>
              <a:t>endeavor </a:t>
            </a:r>
            <a:r>
              <a:rPr lang="en-US" sz="1050" dirty="0">
                <a:latin typeface="Times New Roman" pitchFamily="18" charset="0"/>
                <a:cs typeface="Times New Roman" pitchFamily="18" charset="0"/>
              </a:rPr>
              <a:t>goes beyond the confines of its walls, radiating positive influence through the community and beyond. Every brick of its oval frame echoes tales of resilience and progress. In reimagining the concept of a learning space, it defies conventional norms and underscores the harmony that can exist between environment, culture, and inclusivity. As the global community confronts pressing environmental issues and social disparities, the Rajkumari Ratnavati Girls’ School illuminates a forward path. It isn’t just a school but a blueprint for the evolution of educational institutions, an embodiment of how education and architecture can synergistically pave the way to a sustainable, equitable future</a:t>
            </a:r>
            <a:r>
              <a:rPr lang="en-US" sz="1050" dirty="0" smtClean="0">
                <a:latin typeface="Times New Roman" pitchFamily="18" charset="0"/>
                <a:cs typeface="Times New Roman" pitchFamily="18" charset="0"/>
              </a:rPr>
              <a:t>.</a:t>
            </a:r>
            <a:endParaRPr lang="en-US" sz="1050" dirty="0">
              <a:latin typeface="Times New Roman" pitchFamily="18" charset="0"/>
              <a:cs typeface="Times New Roman" pitchFamily="18" charset="0"/>
            </a:endParaRPr>
          </a:p>
        </p:txBody>
      </p:sp>
      <p:pic>
        <p:nvPicPr>
          <p:cNvPr id="1029" name="Picture 5" descr="C:\Users\pl2\Desktop\Admission\AX\sdfv\vinay-panjwani-dji-0354-edi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7675" y="1015999"/>
            <a:ext cx="2676525" cy="1828799"/>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1031" name="Picture 7" descr="C:\Users\pl2\Desktop\Admission\AX\sdfv\12_Kellogg_Girls_School_ful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33800" y="1016000"/>
            <a:ext cx="2621002" cy="1828799"/>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647700" y="406400"/>
            <a:ext cx="5486400" cy="523220"/>
          </a:xfrm>
          <a:prstGeom prst="rect">
            <a:avLst/>
          </a:prstGeom>
          <a:noFill/>
          <a:ln>
            <a:solidFill>
              <a:schemeClr val="accent1"/>
            </a:solidFill>
          </a:ln>
        </p:spPr>
        <p:txBody>
          <a:bodyPr wrap="square" rtlCol="0">
            <a:spAutoFit/>
          </a:bodyPr>
          <a:lstStyle/>
          <a:p>
            <a:pPr algn="ctr"/>
            <a:r>
              <a:rPr lang="en-US" sz="1400" b="1" dirty="0">
                <a:latin typeface="Times New Roman" pitchFamily="18" charset="0"/>
                <a:cs typeface="Times New Roman" pitchFamily="18" charset="0"/>
              </a:rPr>
              <a:t>This School Made of Sandstone in the Middle of The Thar Desert Needs no </a:t>
            </a:r>
            <a:r>
              <a:rPr lang="en-US" sz="1400" b="1" dirty="0" smtClean="0">
                <a:latin typeface="Times New Roman" pitchFamily="18" charset="0"/>
                <a:cs typeface="Times New Roman" pitchFamily="18" charset="0"/>
              </a:rPr>
              <a:t>AC</a:t>
            </a:r>
            <a:endParaRPr lang="en-US" sz="1400" b="1" dirty="0">
              <a:latin typeface="Times New Roman" pitchFamily="18" charset="0"/>
              <a:cs typeface="Times New Roman" pitchFamily="18" charset="0"/>
            </a:endParaRPr>
          </a:p>
        </p:txBody>
      </p:sp>
      <p:sp>
        <p:nvSpPr>
          <p:cNvPr id="16" name="TextBox 15"/>
          <p:cNvSpPr txBox="1"/>
          <p:nvPr/>
        </p:nvSpPr>
        <p:spPr>
          <a:xfrm>
            <a:off x="2077718" y="2980551"/>
            <a:ext cx="3352008" cy="276999"/>
          </a:xfrm>
          <a:prstGeom prst="rect">
            <a:avLst/>
          </a:prstGeom>
          <a:noFill/>
          <a:ln>
            <a:solidFill>
              <a:schemeClr val="accent1">
                <a:lumMod val="75000"/>
              </a:schemeClr>
            </a:solidFill>
          </a:ln>
        </p:spPr>
        <p:txBody>
          <a:bodyPr wrap="none" rtlCol="0">
            <a:spAutoFit/>
          </a:bodyPr>
          <a:lstStyle/>
          <a:p>
            <a:r>
              <a:rPr lang="en-US" sz="1200" b="1" dirty="0" smtClean="0">
                <a:latin typeface="Times New Roman" pitchFamily="18" charset="0"/>
                <a:cs typeface="Times New Roman" pitchFamily="18" charset="0"/>
              </a:rPr>
              <a:t>  Rajkumari </a:t>
            </a:r>
            <a:r>
              <a:rPr lang="en-US" sz="1200" b="1" dirty="0">
                <a:latin typeface="Times New Roman" pitchFamily="18" charset="0"/>
                <a:cs typeface="Times New Roman" pitchFamily="18" charset="0"/>
              </a:rPr>
              <a:t>Ratnavati Girls’ </a:t>
            </a:r>
            <a:r>
              <a:rPr lang="en-US" sz="1200" b="1" dirty="0" smtClean="0">
                <a:latin typeface="Times New Roman" pitchFamily="18" charset="0"/>
                <a:cs typeface="Times New Roman" pitchFamily="18" charset="0"/>
              </a:rPr>
              <a:t>School, </a:t>
            </a:r>
            <a:r>
              <a:rPr lang="en-US" sz="1200" b="1" dirty="0">
                <a:latin typeface="Times New Roman" pitchFamily="18" charset="0"/>
                <a:cs typeface="Times New Roman" pitchFamily="18" charset="0"/>
              </a:rPr>
              <a:t>Rajasthan</a:t>
            </a:r>
          </a:p>
        </p:txBody>
      </p:sp>
      <p:sp>
        <p:nvSpPr>
          <p:cNvPr id="12" name="Round Single Corner Rectangle 11"/>
          <p:cNvSpPr/>
          <p:nvPr/>
        </p:nvSpPr>
        <p:spPr>
          <a:xfrm>
            <a:off x="228600" y="9601200"/>
            <a:ext cx="6400800" cy="228600"/>
          </a:xfrm>
          <a:prstGeom prst="round1Rect">
            <a:avLst/>
          </a:prstGeom>
          <a:solidFill>
            <a:schemeClr val="tx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Times New Roman" pitchFamily="18" charset="0"/>
                <a:cs typeface="Times New Roman" pitchFamily="18" charset="0"/>
              </a:rPr>
              <a:t>ASHOKRAO MANE POLYTECHNIC, VATHAR                                                                        PAGE NO 12</a:t>
            </a:r>
            <a:endParaRPr lang="en-US" sz="1100" dirty="0">
              <a:solidFill>
                <a:schemeClr val="tx1"/>
              </a:solidFill>
              <a:latin typeface="Times New Roman" pitchFamily="18" charset="0"/>
              <a:cs typeface="Times New Roman" pitchFamily="18" charset="0"/>
            </a:endParaRPr>
          </a:p>
        </p:txBody>
      </p:sp>
      <p:sp>
        <p:nvSpPr>
          <p:cNvPr id="13" name="Round Single Corner Rectangle 12"/>
          <p:cNvSpPr/>
          <p:nvPr/>
        </p:nvSpPr>
        <p:spPr>
          <a:xfrm>
            <a:off x="228600" y="45720"/>
            <a:ext cx="6324600" cy="251460"/>
          </a:xfrm>
          <a:prstGeom prst="round1Rect">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Times New Roman" pitchFamily="18" charset="0"/>
                <a:cs typeface="Times New Roman" pitchFamily="18" charset="0"/>
              </a:rPr>
              <a:t>DEPARTMENT OF CIVIL ENGINEERING                                                                ABOUT THE THEME</a:t>
            </a:r>
            <a:endParaRPr lang="en-US" sz="11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028647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304800"/>
            <a:ext cx="3276600" cy="92964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43300" y="640080"/>
            <a:ext cx="3048000" cy="7543800"/>
          </a:xfrm>
        </p:spPr>
        <p:txBody>
          <a:bodyPr>
            <a:noAutofit/>
          </a:bodyPr>
          <a:lstStyle/>
          <a:p>
            <a:pPr algn="just">
              <a:lnSpc>
                <a:spcPct val="150000"/>
              </a:lnSpc>
            </a:pPr>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           The department of civil engineering was stared in the academic year 2009-2010 with  an  aim  of promoting  high  quality   education  in the  field  of  civil engineering. The  academic  activities of   the  department</a:t>
            </a:r>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are emphasis deep understanding of fundamental principles, development of creative ability to handle the challenges of civil engineering and the analytical ability to solve the problems which are interdisciplinary in nature. The department currently offers Diploma in Civil </a:t>
            </a:r>
            <a:r>
              <a:rPr lang="en-US" sz="1050" dirty="0">
                <a:latin typeface="Times New Roman" pitchFamily="18" charset="0"/>
                <a:cs typeface="Times New Roman" pitchFamily="18" charset="0"/>
              </a:rPr>
              <a:t>E</a:t>
            </a:r>
            <a:r>
              <a:rPr lang="en-US" sz="1050" dirty="0" smtClean="0">
                <a:latin typeface="Times New Roman" pitchFamily="18" charset="0"/>
                <a:cs typeface="Times New Roman" pitchFamily="18" charset="0"/>
              </a:rPr>
              <a:t>ngineering  a program following in the Maharashtra State Board of Technical Education, Mumbai (MSBTE) curriculum. The curriculum broadly covers the engineering subjects of related field such as Surveying, Building </a:t>
            </a:r>
            <a:r>
              <a:rPr lang="en-US" sz="1050" dirty="0">
                <a:latin typeface="Times New Roman" pitchFamily="18" charset="0"/>
                <a:cs typeface="Times New Roman" pitchFamily="18" charset="0"/>
              </a:rPr>
              <a:t>M</a:t>
            </a:r>
            <a:r>
              <a:rPr lang="en-US" sz="1050" dirty="0" smtClean="0">
                <a:latin typeface="Times New Roman" pitchFamily="18" charset="0"/>
                <a:cs typeface="Times New Roman" pitchFamily="18" charset="0"/>
              </a:rPr>
              <a:t>aterials and Construction, Geo Technical Engineering, Design of Steel and RCC Structure, Hydraulics and Irrigation </a:t>
            </a:r>
            <a:r>
              <a:rPr lang="en-US" sz="1050" dirty="0">
                <a:latin typeface="Times New Roman" pitchFamily="18" charset="0"/>
                <a:cs typeface="Times New Roman" pitchFamily="18" charset="0"/>
              </a:rPr>
              <a:t>E</a:t>
            </a:r>
            <a:r>
              <a:rPr lang="en-US" sz="1050" dirty="0" smtClean="0">
                <a:latin typeface="Times New Roman" pitchFamily="18" charset="0"/>
                <a:cs typeface="Times New Roman" pitchFamily="18" charset="0"/>
              </a:rPr>
              <a:t>ngineering, Public </a:t>
            </a:r>
            <a:r>
              <a:rPr lang="en-US" sz="1050" dirty="0">
                <a:latin typeface="Times New Roman" pitchFamily="18" charset="0"/>
                <a:cs typeface="Times New Roman" pitchFamily="18" charset="0"/>
              </a:rPr>
              <a:t>H</a:t>
            </a:r>
            <a:r>
              <a:rPr lang="en-US" sz="1050" dirty="0" smtClean="0">
                <a:latin typeface="Times New Roman" pitchFamily="18" charset="0"/>
                <a:cs typeface="Times New Roman" pitchFamily="18" charset="0"/>
              </a:rPr>
              <a:t>ealth </a:t>
            </a:r>
            <a:r>
              <a:rPr lang="en-US" sz="1050" dirty="0">
                <a:latin typeface="Times New Roman" pitchFamily="18" charset="0"/>
                <a:cs typeface="Times New Roman" pitchFamily="18" charset="0"/>
              </a:rPr>
              <a:t>E</a:t>
            </a:r>
            <a:r>
              <a:rPr lang="en-US" sz="1050" dirty="0" smtClean="0">
                <a:latin typeface="Times New Roman" pitchFamily="18" charset="0"/>
                <a:cs typeface="Times New Roman" pitchFamily="18" charset="0"/>
              </a:rPr>
              <a:t>ngineering, Solid </a:t>
            </a:r>
            <a:r>
              <a:rPr lang="en-US" sz="1050" dirty="0">
                <a:latin typeface="Times New Roman" pitchFamily="18" charset="0"/>
                <a:cs typeface="Times New Roman" pitchFamily="18" charset="0"/>
              </a:rPr>
              <a:t>W</a:t>
            </a:r>
            <a:r>
              <a:rPr lang="en-US" sz="1050" dirty="0" smtClean="0">
                <a:latin typeface="Times New Roman" pitchFamily="18" charset="0"/>
                <a:cs typeface="Times New Roman" pitchFamily="18" charset="0"/>
              </a:rPr>
              <a:t>aste </a:t>
            </a:r>
            <a:r>
              <a:rPr lang="en-US" sz="1050" dirty="0">
                <a:latin typeface="Times New Roman" pitchFamily="18" charset="0"/>
                <a:cs typeface="Times New Roman" pitchFamily="18" charset="0"/>
              </a:rPr>
              <a:t>M</a:t>
            </a:r>
            <a:r>
              <a:rPr lang="en-US" sz="1050" dirty="0" smtClean="0">
                <a:latin typeface="Times New Roman" pitchFamily="18" charset="0"/>
                <a:cs typeface="Times New Roman" pitchFamily="18" charset="0"/>
              </a:rPr>
              <a:t>anagement, Highway </a:t>
            </a:r>
            <a:r>
              <a:rPr lang="en-US" sz="1050" dirty="0">
                <a:latin typeface="Times New Roman" pitchFamily="18" charset="0"/>
                <a:cs typeface="Times New Roman" pitchFamily="18" charset="0"/>
              </a:rPr>
              <a:t>E</a:t>
            </a:r>
            <a:r>
              <a:rPr lang="en-US" sz="1050" dirty="0" smtClean="0">
                <a:latin typeface="Times New Roman" pitchFamily="18" charset="0"/>
                <a:cs typeface="Times New Roman" pitchFamily="18" charset="0"/>
              </a:rPr>
              <a:t>ngineering etc. The teaching is assisted with digitalized presentations for better understanding of the students. Industrial visits are arranged for students to gain practical experience. Every year a technical symposium REFLEX is organized for students to explore the knowledge and interact with other college students. Department magazine is published yearly to develop and improve their inter personal skills. The students are motivated by Development programmers like CESA (Civil Engineering students association). The Civil </a:t>
            </a:r>
            <a:r>
              <a:rPr lang="en-US" sz="1050" dirty="0">
                <a:latin typeface="Times New Roman" pitchFamily="18" charset="0"/>
                <a:cs typeface="Times New Roman" pitchFamily="18" charset="0"/>
              </a:rPr>
              <a:t>E</a:t>
            </a:r>
            <a:r>
              <a:rPr lang="en-US" sz="1050" dirty="0" smtClean="0">
                <a:latin typeface="Times New Roman" pitchFamily="18" charset="0"/>
                <a:cs typeface="Times New Roman" pitchFamily="18" charset="0"/>
              </a:rPr>
              <a:t>ngineering Students </a:t>
            </a:r>
            <a:r>
              <a:rPr lang="en-US" sz="1050" dirty="0">
                <a:latin typeface="Times New Roman" pitchFamily="18" charset="0"/>
                <a:cs typeface="Times New Roman" pitchFamily="18" charset="0"/>
              </a:rPr>
              <a:t>A</a:t>
            </a:r>
            <a:r>
              <a:rPr lang="en-US" sz="1050" dirty="0" smtClean="0">
                <a:latin typeface="Times New Roman" pitchFamily="18" charset="0"/>
                <a:cs typeface="Times New Roman" pitchFamily="18" charset="0"/>
              </a:rPr>
              <a:t>ssociation (CESA) is working effectively to share the information and to help the society. </a:t>
            </a:r>
            <a:endParaRPr lang="en-US" sz="1050" dirty="0">
              <a:latin typeface="Times New Roman" pitchFamily="18" charset="0"/>
              <a:cs typeface="Times New Roman" pitchFamily="18" charset="0"/>
            </a:endParaRPr>
          </a:p>
        </p:txBody>
      </p:sp>
      <p:sp>
        <p:nvSpPr>
          <p:cNvPr id="5" name="TextBox 4"/>
          <p:cNvSpPr txBox="1"/>
          <p:nvPr/>
        </p:nvSpPr>
        <p:spPr>
          <a:xfrm>
            <a:off x="381000" y="525780"/>
            <a:ext cx="2971800" cy="4820550"/>
          </a:xfrm>
          <a:prstGeom prst="rect">
            <a:avLst/>
          </a:prstGeom>
          <a:noFill/>
          <a:ln>
            <a:noFill/>
          </a:ln>
        </p:spPr>
        <p:txBody>
          <a:bodyPr wrap="square" rtlCol="0">
            <a:spAutoFit/>
          </a:bodyPr>
          <a:lstStyle/>
          <a:p>
            <a:pPr algn="ctr">
              <a:lnSpc>
                <a:spcPct val="150000"/>
              </a:lnSpc>
            </a:pPr>
            <a:r>
              <a:rPr lang="en-US" sz="1050" b="1" u="sng" dirty="0" smtClean="0">
                <a:solidFill>
                  <a:schemeClr val="accent2">
                    <a:lumMod val="75000"/>
                  </a:schemeClr>
                </a:solidFill>
                <a:latin typeface="Times New Roman" pitchFamily="18" charset="0"/>
                <a:cs typeface="Times New Roman" pitchFamily="18" charset="0"/>
              </a:rPr>
              <a:t>VISION</a:t>
            </a:r>
          </a:p>
          <a:p>
            <a:pPr algn="just">
              <a:lnSpc>
                <a:spcPct val="150000"/>
              </a:lnSpc>
            </a:pPr>
            <a:r>
              <a:rPr lang="en-US" sz="1050" dirty="0" smtClean="0">
                <a:latin typeface="Times New Roman" pitchFamily="18" charset="0"/>
                <a:cs typeface="Times New Roman" pitchFamily="18" charset="0"/>
              </a:rPr>
              <a:t>         Strive to develop competent civil engineers, with academic excellence, knowledge and quality education to make significant contributions in holistic growth of society.</a:t>
            </a:r>
          </a:p>
          <a:p>
            <a:pPr algn="just">
              <a:lnSpc>
                <a:spcPct val="150000"/>
              </a:lnSpc>
            </a:pPr>
            <a:r>
              <a:rPr lang="en-US" sz="1050" dirty="0" smtClean="0">
                <a:latin typeface="Times New Roman" pitchFamily="18" charset="0"/>
                <a:cs typeface="Times New Roman" pitchFamily="18" charset="0"/>
              </a:rPr>
              <a:t> </a:t>
            </a:r>
          </a:p>
          <a:p>
            <a:pPr algn="ctr">
              <a:lnSpc>
                <a:spcPct val="150000"/>
              </a:lnSpc>
            </a:pPr>
            <a:r>
              <a:rPr lang="en-US" sz="1050" b="1" u="sng" dirty="0" smtClean="0">
                <a:solidFill>
                  <a:schemeClr val="accent2">
                    <a:lumMod val="75000"/>
                  </a:schemeClr>
                </a:solidFill>
                <a:latin typeface="Times New Roman" pitchFamily="18" charset="0"/>
                <a:cs typeface="Times New Roman" pitchFamily="18" charset="0"/>
              </a:rPr>
              <a:t>MISSION</a:t>
            </a:r>
          </a:p>
          <a:p>
            <a:pPr lvl="0" algn="just">
              <a:lnSpc>
                <a:spcPct val="150000"/>
              </a:lnSpc>
            </a:pPr>
            <a:r>
              <a:rPr lang="en-US" sz="1050" dirty="0" smtClean="0">
                <a:latin typeface="Times New Roman" pitchFamily="18" charset="0"/>
                <a:cs typeface="Times New Roman" pitchFamily="18" charset="0"/>
              </a:rPr>
              <a:t>m1 - To impart quality education with strong experimental knowledge.</a:t>
            </a:r>
          </a:p>
          <a:p>
            <a:pPr lvl="0" algn="just">
              <a:lnSpc>
                <a:spcPct val="150000"/>
              </a:lnSpc>
            </a:pPr>
            <a:r>
              <a:rPr lang="en-US" sz="1050" dirty="0" smtClean="0">
                <a:latin typeface="Times New Roman" pitchFamily="18" charset="0"/>
                <a:cs typeface="Times New Roman" pitchFamily="18" charset="0"/>
              </a:rPr>
              <a:t>m2 - To provide our students the latest learning techniques and modern materials knowledge in all sectors to make them nationally recognizable civil engineer.</a:t>
            </a:r>
          </a:p>
          <a:p>
            <a:pPr lvl="0" algn="just">
              <a:lnSpc>
                <a:spcPct val="150000"/>
              </a:lnSpc>
            </a:pPr>
            <a:r>
              <a:rPr lang="en-US" sz="1050" dirty="0" smtClean="0">
                <a:latin typeface="Times New Roman" pitchFamily="18" charset="0"/>
                <a:cs typeface="Times New Roman" pitchFamily="18" charset="0"/>
              </a:rPr>
              <a:t>m3 - To provide a dynamic learning environment that emphasis on problem solving skills, team work, and communication and leadership skills.</a:t>
            </a:r>
          </a:p>
          <a:p>
            <a:pPr lvl="0" algn="just">
              <a:lnSpc>
                <a:spcPct val="150000"/>
              </a:lnSpc>
            </a:pPr>
            <a:r>
              <a:rPr lang="en-US" sz="1050" dirty="0" smtClean="0">
                <a:latin typeface="Times New Roman" pitchFamily="18" charset="0"/>
                <a:cs typeface="Times New Roman" pitchFamily="18" charset="0"/>
              </a:rPr>
              <a:t>m4 - To train students with soft skills and other training programs for  their   future jobs and higher studies.</a:t>
            </a:r>
          </a:p>
          <a:p>
            <a:endParaRPr lang="en-US" sz="800" dirty="0">
              <a:latin typeface="Times New Roman" pitchFamily="18" charset="0"/>
              <a:cs typeface="Times New Roman" pitchFamily="18" charset="0"/>
            </a:endParaRPr>
          </a:p>
        </p:txBody>
      </p:sp>
      <p:sp>
        <p:nvSpPr>
          <p:cNvPr id="22" name="Round Single Corner Rectangle 21"/>
          <p:cNvSpPr/>
          <p:nvPr/>
        </p:nvSpPr>
        <p:spPr>
          <a:xfrm>
            <a:off x="228600" y="9601200"/>
            <a:ext cx="6400800" cy="228600"/>
          </a:xfrm>
          <a:prstGeom prst="round1Rect">
            <a:avLst/>
          </a:prstGeom>
          <a:solidFill>
            <a:schemeClr val="tx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Times New Roman" pitchFamily="18" charset="0"/>
                <a:cs typeface="Times New Roman" pitchFamily="18" charset="0"/>
              </a:rPr>
              <a:t>ASHOKRAO MANE POLYTECHNIC, VATHAR                                                                         PAGE NO 2</a:t>
            </a:r>
            <a:endParaRPr lang="en-US" sz="1100" dirty="0">
              <a:solidFill>
                <a:schemeClr val="tx1"/>
              </a:solidFill>
              <a:latin typeface="Times New Roman" pitchFamily="18" charset="0"/>
              <a:cs typeface="Times New Roman" pitchFamily="18" charset="0"/>
            </a:endParaRPr>
          </a:p>
        </p:txBody>
      </p:sp>
      <p:sp>
        <p:nvSpPr>
          <p:cNvPr id="23" name="Round Single Corner Rectangle 22"/>
          <p:cNvSpPr/>
          <p:nvPr/>
        </p:nvSpPr>
        <p:spPr>
          <a:xfrm>
            <a:off x="228600" y="45720"/>
            <a:ext cx="6324600" cy="251460"/>
          </a:xfrm>
          <a:prstGeom prst="round1Rect">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Times New Roman" pitchFamily="18" charset="0"/>
                <a:cs typeface="Times New Roman" pitchFamily="18" charset="0"/>
              </a:rPr>
              <a:t>DEPARTMENT OF CIVIL ENGINEERING                                                         DEPARTMENTAL NEWS</a:t>
            </a:r>
            <a:endParaRPr lang="en-US" sz="1100" dirty="0">
              <a:solidFill>
                <a:schemeClr val="tx1"/>
              </a:solidFill>
              <a:latin typeface="Times New Roman" pitchFamily="18" charset="0"/>
              <a:cs typeface="Times New Roman" pitchFamily="18" charset="0"/>
            </a:endParaRPr>
          </a:p>
        </p:txBody>
      </p:sp>
      <p:sp>
        <p:nvSpPr>
          <p:cNvPr id="3" name="Rectangle 2"/>
          <p:cNvSpPr/>
          <p:nvPr/>
        </p:nvSpPr>
        <p:spPr>
          <a:xfrm>
            <a:off x="4114800" y="304800"/>
            <a:ext cx="2209800" cy="3048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solidFill>
                  <a:srgbClr val="C00000"/>
                </a:solidFill>
                <a:latin typeface="Times New Roman" pitchFamily="18" charset="0"/>
                <a:cs typeface="Times New Roman" pitchFamily="18" charset="0"/>
              </a:rPr>
              <a:t>ABOUT DEPARTMENT</a:t>
            </a:r>
          </a:p>
        </p:txBody>
      </p:sp>
      <p:sp>
        <p:nvSpPr>
          <p:cNvPr id="4" name="TextBox 3"/>
          <p:cNvSpPr txBox="1"/>
          <p:nvPr/>
        </p:nvSpPr>
        <p:spPr>
          <a:xfrm>
            <a:off x="292100" y="304800"/>
            <a:ext cx="3289300" cy="276999"/>
          </a:xfrm>
          <a:prstGeom prst="rect">
            <a:avLst/>
          </a:prstGeom>
          <a:noFill/>
          <a:ln>
            <a:noFill/>
          </a:ln>
        </p:spPr>
        <p:txBody>
          <a:bodyPr wrap="square" rtlCol="0">
            <a:spAutoFit/>
          </a:bodyPr>
          <a:lstStyle/>
          <a:p>
            <a:pPr algn="ctr"/>
            <a:r>
              <a:rPr lang="en-US" sz="1200" b="1" dirty="0">
                <a:solidFill>
                  <a:schemeClr val="accent2">
                    <a:lumMod val="75000"/>
                  </a:schemeClr>
                </a:solidFill>
                <a:latin typeface="Times New Roman" pitchFamily="18" charset="0"/>
                <a:cs typeface="Times New Roman" pitchFamily="18" charset="0"/>
              </a:rPr>
              <a:t> </a:t>
            </a:r>
            <a:r>
              <a:rPr lang="en-US" sz="1200" b="1" u="sng" dirty="0">
                <a:solidFill>
                  <a:srgbClr val="C00000"/>
                </a:solidFill>
                <a:latin typeface="Times New Roman" pitchFamily="18" charset="0"/>
                <a:cs typeface="Times New Roman" pitchFamily="18" charset="0"/>
              </a:rPr>
              <a:t>VISION AND MISSION OF DEPARTMENT    </a:t>
            </a:r>
          </a:p>
        </p:txBody>
      </p:sp>
      <p:sp>
        <p:nvSpPr>
          <p:cNvPr id="11" name="Rectangle 10"/>
          <p:cNvSpPr/>
          <p:nvPr/>
        </p:nvSpPr>
        <p:spPr>
          <a:xfrm>
            <a:off x="3680460" y="8501380"/>
            <a:ext cx="2819400" cy="990600"/>
          </a:xfrm>
          <a:prstGeom prst="rect">
            <a:avLst/>
          </a:prstGeom>
          <a:noFill/>
          <a:ln w="6350">
            <a:solidFill>
              <a:schemeClr val="accent2">
                <a:lumMod val="75000"/>
              </a:schemeClr>
            </a:solidFill>
            <a:prstDash val="sysDot"/>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lgerian" pitchFamily="82" charset="0"/>
                <a:cs typeface="Times New Roman" pitchFamily="18" charset="0"/>
              </a:rPr>
              <a:t>"</a:t>
            </a:r>
            <a:r>
              <a:rPr lang="en-US" sz="1100" dirty="0">
                <a:solidFill>
                  <a:schemeClr val="tx1"/>
                </a:solidFill>
                <a:latin typeface="Algerian" pitchFamily="82" charset="0"/>
                <a:cs typeface="Times New Roman" pitchFamily="18" charset="0"/>
              </a:rPr>
              <a:t>Civil </a:t>
            </a:r>
            <a:r>
              <a:rPr lang="en-US" sz="1100" dirty="0" smtClean="0">
                <a:solidFill>
                  <a:schemeClr val="tx1"/>
                </a:solidFill>
                <a:latin typeface="Algerian" pitchFamily="82" charset="0"/>
                <a:cs typeface="Times New Roman" pitchFamily="18" charset="0"/>
              </a:rPr>
              <a:t>Engineering </a:t>
            </a:r>
            <a:r>
              <a:rPr lang="en-US" sz="1100" dirty="0">
                <a:solidFill>
                  <a:schemeClr val="tx1"/>
                </a:solidFill>
                <a:latin typeface="Algerian" pitchFamily="82" charset="0"/>
                <a:cs typeface="Times New Roman" pitchFamily="18" charset="0"/>
              </a:rPr>
              <a:t>is the art of directing the great sources of power in nature for the use and convenience of man." - Thomas Tredgold</a:t>
            </a:r>
          </a:p>
        </p:txBody>
      </p:sp>
      <p:pic>
        <p:nvPicPr>
          <p:cNvPr id="2050" name="Picture 2" descr="F:\4.BACK DATA\2023-2024\JMJ\News Letter\Photo\PTI01_12_2024_000287B.jpg"/>
          <p:cNvPicPr>
            <a:picLocks noChangeAspect="1" noChangeArrowheads="1"/>
          </p:cNvPicPr>
          <p:nvPr/>
        </p:nvPicPr>
        <p:blipFill>
          <a:blip r:embed="rId2"/>
          <a:srcRect/>
          <a:stretch>
            <a:fillRect/>
          </a:stretch>
        </p:blipFill>
        <p:spPr bwMode="auto">
          <a:xfrm>
            <a:off x="381000" y="5346330"/>
            <a:ext cx="2980266" cy="2426070"/>
          </a:xfrm>
          <a:prstGeom prst="rect">
            <a:avLst/>
          </a:prstGeom>
          <a:noFill/>
          <a:ln w="3175">
            <a:solidFill>
              <a:schemeClr val="tx1"/>
            </a:solidFill>
          </a:ln>
        </p:spPr>
      </p:pic>
      <p:sp>
        <p:nvSpPr>
          <p:cNvPr id="13" name="TextBox 12"/>
          <p:cNvSpPr txBox="1"/>
          <p:nvPr/>
        </p:nvSpPr>
        <p:spPr>
          <a:xfrm>
            <a:off x="457200" y="7924800"/>
            <a:ext cx="2819400" cy="369332"/>
          </a:xfrm>
          <a:prstGeom prst="rect">
            <a:avLst/>
          </a:prstGeom>
          <a:noFill/>
        </p:spPr>
        <p:txBody>
          <a:bodyPr wrap="square" rtlCol="0">
            <a:spAutoFit/>
          </a:bodyPr>
          <a:lstStyle/>
          <a:p>
            <a:r>
              <a:rPr lang="en-US" sz="900" i="1" dirty="0" smtClean="0">
                <a:latin typeface="Times New Roman" pitchFamily="18" charset="0"/>
                <a:cs typeface="Times New Roman" pitchFamily="18" charset="0"/>
              </a:rPr>
              <a:t>Longest Sea Bridge of India : </a:t>
            </a:r>
            <a:r>
              <a:rPr lang="en-US" sz="900" i="1" dirty="0" err="1" smtClean="0">
                <a:latin typeface="Times New Roman" pitchFamily="18" charset="0"/>
                <a:cs typeface="Times New Roman" pitchFamily="18" charset="0"/>
              </a:rPr>
              <a:t>Atal</a:t>
            </a:r>
            <a:r>
              <a:rPr lang="en-US" sz="900" i="1" dirty="0" smtClean="0">
                <a:latin typeface="Times New Roman" pitchFamily="18" charset="0"/>
                <a:cs typeface="Times New Roman" pitchFamily="18" charset="0"/>
              </a:rPr>
              <a:t> </a:t>
            </a:r>
            <a:r>
              <a:rPr lang="en-US" sz="900" i="1" dirty="0" err="1" smtClean="0">
                <a:latin typeface="Times New Roman" pitchFamily="18" charset="0"/>
                <a:cs typeface="Times New Roman" pitchFamily="18" charset="0"/>
              </a:rPr>
              <a:t>Bihari</a:t>
            </a:r>
            <a:r>
              <a:rPr lang="en-US" sz="900" i="1" dirty="0" smtClean="0">
                <a:latin typeface="Times New Roman" pitchFamily="18" charset="0"/>
                <a:cs typeface="Times New Roman" pitchFamily="18" charset="0"/>
              </a:rPr>
              <a:t> Vajpayee </a:t>
            </a:r>
            <a:r>
              <a:rPr lang="en-US" sz="900" i="1" dirty="0" err="1" smtClean="0">
                <a:latin typeface="Times New Roman" pitchFamily="18" charset="0"/>
                <a:cs typeface="Times New Roman" pitchFamily="18" charset="0"/>
              </a:rPr>
              <a:t>Sewri–Nhava</a:t>
            </a:r>
            <a:r>
              <a:rPr lang="en-US" sz="900" i="1" dirty="0" smtClean="0">
                <a:latin typeface="Times New Roman" pitchFamily="18" charset="0"/>
                <a:cs typeface="Times New Roman" pitchFamily="18" charset="0"/>
              </a:rPr>
              <a:t> </a:t>
            </a:r>
            <a:r>
              <a:rPr lang="en-US" sz="900" i="1" dirty="0" err="1" smtClean="0">
                <a:latin typeface="Times New Roman" pitchFamily="18" charset="0"/>
                <a:cs typeface="Times New Roman" pitchFamily="18" charset="0"/>
              </a:rPr>
              <a:t>Sheva</a:t>
            </a:r>
            <a:r>
              <a:rPr lang="en-US" sz="900" i="1" dirty="0" smtClean="0">
                <a:latin typeface="Times New Roman" pitchFamily="18" charset="0"/>
                <a:cs typeface="Times New Roman" pitchFamily="18" charset="0"/>
              </a:rPr>
              <a:t> </a:t>
            </a:r>
            <a:r>
              <a:rPr lang="en-US" sz="900" i="1" dirty="0" err="1" smtClean="0">
                <a:latin typeface="Times New Roman" pitchFamily="18" charset="0"/>
                <a:cs typeface="Times New Roman" pitchFamily="18" charset="0"/>
              </a:rPr>
              <a:t>Atal</a:t>
            </a:r>
            <a:r>
              <a:rPr lang="en-US" sz="900" i="1" dirty="0" smtClean="0">
                <a:latin typeface="Times New Roman" pitchFamily="18" charset="0"/>
                <a:cs typeface="Times New Roman" pitchFamily="18" charset="0"/>
              </a:rPr>
              <a:t> </a:t>
            </a:r>
            <a:r>
              <a:rPr lang="en-US" sz="900" i="1" dirty="0" err="1" smtClean="0">
                <a:latin typeface="Times New Roman" pitchFamily="18" charset="0"/>
                <a:cs typeface="Times New Roman" pitchFamily="18" charset="0"/>
              </a:rPr>
              <a:t>Setu</a:t>
            </a:r>
            <a:endParaRPr lang="en-US" sz="900" i="1" dirty="0">
              <a:latin typeface="Times New Roman" pitchFamily="18" charset="0"/>
              <a:cs typeface="Times New Roman" pitchFamily="18" charset="0"/>
            </a:endParaRPr>
          </a:p>
        </p:txBody>
      </p:sp>
      <p:sp>
        <p:nvSpPr>
          <p:cNvPr id="16" name="Rectangle 15"/>
          <p:cNvSpPr/>
          <p:nvPr/>
        </p:nvSpPr>
        <p:spPr>
          <a:xfrm>
            <a:off x="411480" y="8501380"/>
            <a:ext cx="2971800" cy="990600"/>
          </a:xfrm>
          <a:prstGeom prst="rect">
            <a:avLst/>
          </a:prstGeom>
          <a:noFill/>
          <a:ln w="6350">
            <a:solidFill>
              <a:schemeClr val="accent2">
                <a:lumMod val="75000"/>
              </a:schemeClr>
            </a:solidFill>
            <a:prstDash val="sysDot"/>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tx1"/>
              </a:solidFill>
              <a:latin typeface="Times New Roman" pitchFamily="18" charset="0"/>
              <a:cs typeface="Times New Roman" pitchFamily="18" charset="0"/>
            </a:endParaRPr>
          </a:p>
          <a:p>
            <a:pPr algn="ctr"/>
            <a:r>
              <a:rPr lang="en-US" sz="1150" dirty="0">
                <a:solidFill>
                  <a:schemeClr val="tx1"/>
                </a:solidFill>
                <a:latin typeface="Algerian" pitchFamily="82" charset="0"/>
                <a:cs typeface="Times New Roman" pitchFamily="18" charset="0"/>
              </a:rPr>
              <a:t>"Building the future with innovation and sustainability, where every structure tells a story of resilience and vision."</a:t>
            </a:r>
          </a:p>
          <a:p>
            <a:pPr algn="ctr"/>
            <a:r>
              <a:rPr lang="en-US" sz="1150" dirty="0" smtClean="0">
                <a:solidFill>
                  <a:schemeClr val="tx1"/>
                </a:solidFill>
                <a:latin typeface="Algerian" pitchFamily="82" charset="0"/>
                <a:cs typeface="Times New Roman" pitchFamily="18" charset="0"/>
              </a:rPr>
              <a:t>- </a:t>
            </a:r>
            <a:r>
              <a:rPr lang="en-US" sz="1150" dirty="0">
                <a:solidFill>
                  <a:schemeClr val="tx1"/>
                </a:solidFill>
                <a:latin typeface="Algerian" pitchFamily="82" charset="0"/>
                <a:cs typeface="Times New Roman" pitchFamily="18" charset="0"/>
              </a:rPr>
              <a:t>John Prebble</a:t>
            </a:r>
          </a:p>
          <a:p>
            <a:pPr algn="ctr"/>
            <a:endParaRPr lang="en-US" sz="105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5199" y="297180"/>
            <a:ext cx="3048001" cy="930402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8600" y="332601"/>
            <a:ext cx="3162300" cy="276999"/>
          </a:xfrm>
          <a:prstGeom prst="rect">
            <a:avLst/>
          </a:prstGeom>
          <a:noFill/>
          <a:ln w="3175">
            <a:noFill/>
          </a:ln>
        </p:spPr>
        <p:txBody>
          <a:bodyPr wrap="square" rtlCol="0">
            <a:spAutoFit/>
          </a:bodyPr>
          <a:lstStyle/>
          <a:p>
            <a:pPr algn="ctr"/>
            <a:r>
              <a:rPr lang="en-US" sz="1200" b="1" u="sng" dirty="0" smtClean="0">
                <a:solidFill>
                  <a:srgbClr val="C00000"/>
                </a:solidFill>
                <a:latin typeface="Times New Roman" pitchFamily="18" charset="0"/>
                <a:cs typeface="Times New Roman" pitchFamily="18" charset="0"/>
              </a:rPr>
              <a:t>MESSAGE FROM PRINCIPALS </a:t>
            </a:r>
            <a:r>
              <a:rPr lang="en-US" sz="1200" b="1" u="sng" dirty="0">
                <a:solidFill>
                  <a:srgbClr val="C00000"/>
                </a:solidFill>
                <a:latin typeface="Times New Roman" pitchFamily="18" charset="0"/>
                <a:cs typeface="Times New Roman" pitchFamily="18" charset="0"/>
              </a:rPr>
              <a:t>DESK</a:t>
            </a:r>
          </a:p>
        </p:txBody>
      </p:sp>
      <p:sp>
        <p:nvSpPr>
          <p:cNvPr id="7" name="TextBox 6"/>
          <p:cNvSpPr txBox="1"/>
          <p:nvPr/>
        </p:nvSpPr>
        <p:spPr>
          <a:xfrm>
            <a:off x="3505199" y="213360"/>
            <a:ext cx="3048001" cy="2920030"/>
          </a:xfrm>
          <a:prstGeom prst="rect">
            <a:avLst/>
          </a:prstGeom>
          <a:noFill/>
        </p:spPr>
        <p:txBody>
          <a:bodyPr wrap="square" rtlCol="0">
            <a:spAutoFit/>
          </a:bodyPr>
          <a:lstStyle/>
          <a:p>
            <a:pPr algn="just">
              <a:lnSpc>
                <a:spcPct val="150000"/>
              </a:lnSpc>
            </a:pPr>
            <a:r>
              <a:rPr lang="en-US" sz="1050" dirty="0" smtClean="0">
                <a:latin typeface="Times New Roman" pitchFamily="18" charset="0"/>
                <a:cs typeface="Times New Roman" pitchFamily="18" charset="0"/>
              </a:rPr>
              <a:t>institutions etc. </a:t>
            </a:r>
            <a:endParaRPr lang="en-US" sz="1050" dirty="0">
              <a:latin typeface="Times New Roman" pitchFamily="18" charset="0"/>
              <a:cs typeface="Times New Roman" pitchFamily="18" charset="0"/>
            </a:endParaRPr>
          </a:p>
          <a:p>
            <a:pPr algn="just">
              <a:lnSpc>
                <a:spcPct val="150000"/>
              </a:lnSpc>
              <a:buNone/>
            </a:pPr>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 The Civil Engineering department </a:t>
            </a:r>
            <a:r>
              <a:rPr lang="en-US" sz="1050" dirty="0">
                <a:latin typeface="Times New Roman" pitchFamily="18" charset="0"/>
                <a:cs typeface="Times New Roman" pitchFamily="18" charset="0"/>
              </a:rPr>
              <a:t>has well </a:t>
            </a:r>
            <a:r>
              <a:rPr lang="en-US" sz="1050" dirty="0" smtClean="0">
                <a:latin typeface="Times New Roman" pitchFamily="18" charset="0"/>
                <a:cs typeface="Times New Roman" pitchFamily="18" charset="0"/>
              </a:rPr>
              <a:t>equipped with </a:t>
            </a:r>
            <a:r>
              <a:rPr lang="en-US" sz="1050" dirty="0">
                <a:latin typeface="Times New Roman" pitchFamily="18" charset="0"/>
                <a:cs typeface="Times New Roman" pitchFamily="18" charset="0"/>
              </a:rPr>
              <a:t>laboratories to perform experiments and endeavor to provide better technical facilities in days to come. Our focus is on excellence teaching and training the students with emphasis to well equip them for challenges and opportunities. It gives immense pleasure to lead the Department of Civil Engineering. </a:t>
            </a:r>
            <a:endParaRPr lang="en-US" sz="1050" b="1" dirty="0" smtClean="0">
              <a:latin typeface="Times New Roman" pitchFamily="18" charset="0"/>
              <a:cs typeface="Times New Roman" pitchFamily="18" charset="0"/>
            </a:endParaRPr>
          </a:p>
          <a:p>
            <a:pPr algn="r">
              <a:buNone/>
            </a:pPr>
            <a:r>
              <a:rPr lang="en-US" sz="1050" b="1" dirty="0" smtClean="0">
                <a:latin typeface="Times New Roman" pitchFamily="18" charset="0"/>
                <a:cs typeface="Times New Roman" pitchFamily="18" charset="0"/>
              </a:rPr>
              <a:t>Mr</a:t>
            </a:r>
            <a:r>
              <a:rPr lang="en-US" sz="1050" b="1" dirty="0">
                <a:latin typeface="Times New Roman" pitchFamily="18" charset="0"/>
                <a:cs typeface="Times New Roman" pitchFamily="18" charset="0"/>
              </a:rPr>
              <a:t>. A. B. </a:t>
            </a:r>
            <a:r>
              <a:rPr lang="en-US" sz="1050" b="1" dirty="0" smtClean="0">
                <a:latin typeface="Times New Roman" pitchFamily="18" charset="0"/>
                <a:cs typeface="Times New Roman" pitchFamily="18" charset="0"/>
              </a:rPr>
              <a:t>Warke</a:t>
            </a:r>
            <a:r>
              <a:rPr lang="en-US" sz="1050" b="1" dirty="0">
                <a:latin typeface="Times New Roman" pitchFamily="18" charset="0"/>
                <a:cs typeface="Times New Roman" pitchFamily="18" charset="0"/>
              </a:rPr>
              <a:t> </a:t>
            </a:r>
            <a:endParaRPr lang="en-US" sz="1050" b="1" dirty="0" smtClean="0">
              <a:latin typeface="Times New Roman" pitchFamily="18" charset="0"/>
              <a:cs typeface="Times New Roman" pitchFamily="18" charset="0"/>
            </a:endParaRPr>
          </a:p>
          <a:p>
            <a:pPr algn="ctr">
              <a:buNone/>
            </a:pPr>
            <a:r>
              <a:rPr lang="en-US" sz="1050" b="1" dirty="0">
                <a:latin typeface="Times New Roman" pitchFamily="18" charset="0"/>
                <a:cs typeface="Times New Roman" pitchFamily="18" charset="0"/>
              </a:rPr>
              <a:t> </a:t>
            </a:r>
            <a:r>
              <a:rPr lang="en-US" sz="1050" b="1" dirty="0" smtClean="0">
                <a:latin typeface="Times New Roman" pitchFamily="18" charset="0"/>
                <a:cs typeface="Times New Roman" pitchFamily="18" charset="0"/>
              </a:rPr>
              <a:t>                                                     Head</a:t>
            </a:r>
          </a:p>
          <a:p>
            <a:pPr algn="r">
              <a:buNone/>
            </a:pPr>
            <a:r>
              <a:rPr lang="en-US" sz="1050" b="1" dirty="0" smtClean="0">
                <a:latin typeface="Times New Roman" pitchFamily="18" charset="0"/>
                <a:cs typeface="Times New Roman" pitchFamily="18" charset="0"/>
              </a:rPr>
              <a:t>Department </a:t>
            </a:r>
            <a:r>
              <a:rPr lang="en-US" sz="1050" b="1" dirty="0">
                <a:latin typeface="Times New Roman" pitchFamily="18" charset="0"/>
                <a:cs typeface="Times New Roman" pitchFamily="18" charset="0"/>
              </a:rPr>
              <a:t>of </a:t>
            </a:r>
            <a:r>
              <a:rPr lang="en-US" sz="1050" b="1" dirty="0" smtClean="0">
                <a:latin typeface="Times New Roman" pitchFamily="18" charset="0"/>
                <a:cs typeface="Times New Roman" pitchFamily="18" charset="0"/>
              </a:rPr>
              <a:t>Civil Engineering</a:t>
            </a:r>
            <a:endParaRPr lang="en-US" sz="1050" b="1" dirty="0">
              <a:latin typeface="Times New Roman" pitchFamily="18" charset="0"/>
              <a:cs typeface="Times New Roman" pitchFamily="18" charset="0"/>
            </a:endParaRPr>
          </a:p>
          <a:p>
            <a:endParaRPr lang="en-US" sz="1050" dirty="0">
              <a:latin typeface="Times New Roman" pitchFamily="18" charset="0"/>
              <a:cs typeface="Times New Roman" pitchFamily="18" charset="0"/>
            </a:endParaRPr>
          </a:p>
        </p:txBody>
      </p:sp>
      <p:sp>
        <p:nvSpPr>
          <p:cNvPr id="5" name="TextBox 4"/>
          <p:cNvSpPr txBox="1"/>
          <p:nvPr/>
        </p:nvSpPr>
        <p:spPr>
          <a:xfrm>
            <a:off x="228600" y="685800"/>
            <a:ext cx="3251095" cy="5909310"/>
          </a:xfrm>
          <a:prstGeom prst="rect">
            <a:avLst/>
          </a:prstGeom>
          <a:noFill/>
        </p:spPr>
        <p:txBody>
          <a:bodyPr wrap="square" rtlCol="0">
            <a:spAutoFit/>
          </a:bodyPr>
          <a:lstStyle/>
          <a:p>
            <a:pPr algn="just">
              <a:lnSpc>
                <a:spcPct val="150000"/>
              </a:lnSpc>
              <a:buNone/>
            </a:pPr>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                                 Dear </a:t>
            </a:r>
            <a:r>
              <a:rPr lang="en-US" sz="1050" dirty="0">
                <a:latin typeface="Times New Roman" pitchFamily="18" charset="0"/>
                <a:cs typeface="Times New Roman" pitchFamily="18" charset="0"/>
              </a:rPr>
              <a:t>Readers,</a:t>
            </a:r>
          </a:p>
          <a:p>
            <a:pPr algn="just">
              <a:lnSpc>
                <a:spcPct val="150000"/>
              </a:lnSpc>
              <a:buNone/>
            </a:pPr>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                         Best wishes for new edition. This 	      </a:t>
            </a:r>
            <a:r>
              <a:rPr lang="en-US" sz="1050" dirty="0" smtClean="0">
                <a:latin typeface="Times New Roman" pitchFamily="18" charset="0"/>
                <a:cs typeface="Times New Roman" pitchFamily="18" charset="0"/>
              </a:rPr>
              <a:t> Newsletter </a:t>
            </a:r>
            <a:r>
              <a:rPr lang="en-US" sz="1050" dirty="0">
                <a:latin typeface="Times New Roman" pitchFamily="18" charset="0"/>
                <a:cs typeface="Times New Roman" pitchFamily="18" charset="0"/>
              </a:rPr>
              <a:t>is an initiative </a:t>
            </a:r>
            <a:r>
              <a:rPr lang="en-US" sz="1050" dirty="0" smtClean="0">
                <a:latin typeface="Times New Roman" pitchFamily="18" charset="0"/>
                <a:cs typeface="Times New Roman" pitchFamily="18" charset="0"/>
              </a:rPr>
              <a:t>by Civil 	      </a:t>
            </a:r>
            <a:r>
              <a:rPr lang="en-US" sz="1050" dirty="0" smtClean="0">
                <a:latin typeface="Times New Roman" pitchFamily="18" charset="0"/>
                <a:cs typeface="Times New Roman" pitchFamily="18" charset="0"/>
              </a:rPr>
              <a:t> Department </a:t>
            </a:r>
            <a:r>
              <a:rPr lang="en-US" sz="1050" dirty="0">
                <a:latin typeface="Times New Roman" pitchFamily="18" charset="0"/>
                <a:cs typeface="Times New Roman" pitchFamily="18" charset="0"/>
              </a:rPr>
              <a:t>which has a specific purpose in it. The contribution made so far by the teachers, students, academicians and industrialists has compelled to promote such moves in the era of </a:t>
            </a:r>
            <a:r>
              <a:rPr lang="en-US" sz="1050" dirty="0" smtClean="0">
                <a:latin typeface="Times New Roman" pitchFamily="18" charset="0"/>
                <a:cs typeface="Times New Roman" pitchFamily="18" charset="0"/>
              </a:rPr>
              <a:t>new </a:t>
            </a:r>
            <a:r>
              <a:rPr lang="en-US" sz="1050" dirty="0">
                <a:latin typeface="Times New Roman" pitchFamily="18" charset="0"/>
                <a:cs typeface="Times New Roman" pitchFamily="18" charset="0"/>
              </a:rPr>
              <a:t>technologies such </a:t>
            </a:r>
            <a:r>
              <a:rPr lang="en-US" sz="1050" dirty="0" smtClean="0">
                <a:latin typeface="Times New Roman" pitchFamily="18" charset="0"/>
                <a:cs typeface="Times New Roman" pitchFamily="18" charset="0"/>
              </a:rPr>
              <a:t>as </a:t>
            </a:r>
            <a:r>
              <a:rPr lang="en-US" sz="1050" dirty="0">
                <a:latin typeface="Times New Roman" pitchFamily="18" charset="0"/>
                <a:cs typeface="Times New Roman" pitchFamily="18" charset="0"/>
              </a:rPr>
              <a:t>A</a:t>
            </a:r>
            <a:r>
              <a:rPr lang="en-US" sz="1050" dirty="0" smtClean="0">
                <a:latin typeface="Times New Roman" pitchFamily="18" charset="0"/>
                <a:cs typeface="Times New Roman" pitchFamily="18" charset="0"/>
              </a:rPr>
              <a:t>rtificial </a:t>
            </a:r>
            <a:r>
              <a:rPr lang="en-US" sz="1050" dirty="0">
                <a:latin typeface="Times New Roman" pitchFamily="18" charset="0"/>
                <a:cs typeface="Times New Roman" pitchFamily="18" charset="0"/>
              </a:rPr>
              <a:t>I</a:t>
            </a:r>
            <a:r>
              <a:rPr lang="en-US" sz="1050" dirty="0" smtClean="0">
                <a:latin typeface="Times New Roman" pitchFamily="18" charset="0"/>
                <a:cs typeface="Times New Roman" pitchFamily="18" charset="0"/>
              </a:rPr>
              <a:t>ntelligence</a:t>
            </a:r>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Machine </a:t>
            </a:r>
            <a:r>
              <a:rPr lang="en-US" sz="1050" dirty="0">
                <a:latin typeface="Times New Roman" pitchFamily="18" charset="0"/>
                <a:cs typeface="Times New Roman" pitchFamily="18" charset="0"/>
              </a:rPr>
              <a:t>L</a:t>
            </a:r>
            <a:r>
              <a:rPr lang="en-US" sz="1050" dirty="0" smtClean="0">
                <a:latin typeface="Times New Roman" pitchFamily="18" charset="0"/>
                <a:cs typeface="Times New Roman" pitchFamily="18" charset="0"/>
              </a:rPr>
              <a:t>earning</a:t>
            </a:r>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Internet </a:t>
            </a:r>
            <a:r>
              <a:rPr lang="en-US" sz="1050" dirty="0">
                <a:latin typeface="Times New Roman" pitchFamily="18" charset="0"/>
                <a:cs typeface="Times New Roman" pitchFamily="18" charset="0"/>
              </a:rPr>
              <a:t>of </a:t>
            </a:r>
            <a:r>
              <a:rPr lang="en-US" sz="1050" dirty="0" smtClean="0">
                <a:latin typeface="Times New Roman" pitchFamily="18" charset="0"/>
                <a:cs typeface="Times New Roman" pitchFamily="18" charset="0"/>
              </a:rPr>
              <a:t>Things(IoT), </a:t>
            </a:r>
            <a:r>
              <a:rPr lang="en-US" sz="1050" dirty="0">
                <a:latin typeface="Times New Roman" pitchFamily="18" charset="0"/>
                <a:cs typeface="Times New Roman" pitchFamily="18" charset="0"/>
              </a:rPr>
              <a:t>etc. </a:t>
            </a:r>
            <a:r>
              <a:rPr lang="en-US" sz="1050" dirty="0" smtClean="0">
                <a:latin typeface="Times New Roman" pitchFamily="18" charset="0"/>
                <a:cs typeface="Times New Roman" pitchFamily="18" charset="0"/>
              </a:rPr>
              <a:t>This newsletter </a:t>
            </a:r>
            <a:r>
              <a:rPr lang="en-US" sz="1050" dirty="0">
                <a:latin typeface="Times New Roman" pitchFamily="18" charset="0"/>
                <a:cs typeface="Times New Roman" pitchFamily="18" charset="0"/>
              </a:rPr>
              <a:t>is also acting as a medium to convey messages about its vision and values along with future strategies and plans. </a:t>
            </a:r>
            <a:r>
              <a:rPr lang="en-US" sz="1050" dirty="0" smtClean="0">
                <a:latin typeface="Times New Roman" pitchFamily="18" charset="0"/>
                <a:cs typeface="Times New Roman" pitchFamily="18" charset="0"/>
              </a:rPr>
              <a:t>This </a:t>
            </a:r>
            <a:r>
              <a:rPr lang="en-US" sz="1050" dirty="0">
                <a:latin typeface="Times New Roman" pitchFamily="18" charset="0"/>
                <a:cs typeface="Times New Roman" pitchFamily="18" charset="0"/>
              </a:rPr>
              <a:t>n</a:t>
            </a:r>
            <a:r>
              <a:rPr lang="en-US" sz="1050" dirty="0" smtClean="0">
                <a:latin typeface="Times New Roman" pitchFamily="18" charset="0"/>
                <a:cs typeface="Times New Roman" pitchFamily="18" charset="0"/>
              </a:rPr>
              <a:t>ewsletter </a:t>
            </a:r>
            <a:r>
              <a:rPr lang="en-US" sz="1050" dirty="0">
                <a:latin typeface="Times New Roman" pitchFamily="18" charset="0"/>
                <a:cs typeface="Times New Roman" pitchFamily="18" charset="0"/>
              </a:rPr>
              <a:t>has a unique theme </a:t>
            </a:r>
            <a:r>
              <a:rPr lang="en-US" sz="1050" dirty="0" smtClean="0">
                <a:latin typeface="Times New Roman" pitchFamily="18" charset="0"/>
                <a:cs typeface="Times New Roman" pitchFamily="18" charset="0"/>
              </a:rPr>
              <a:t>“Emerging Trends in Civil Engineering”, the trends </a:t>
            </a:r>
            <a:r>
              <a:rPr lang="en-US" sz="1050" dirty="0">
                <a:latin typeface="Times New Roman" pitchFamily="18" charset="0"/>
                <a:cs typeface="Times New Roman" pitchFamily="18" charset="0"/>
              </a:rPr>
              <a:t>which </a:t>
            </a:r>
            <a:r>
              <a:rPr lang="en-US" sz="1050" dirty="0" smtClean="0">
                <a:latin typeface="Times New Roman" pitchFamily="18" charset="0"/>
                <a:cs typeface="Times New Roman" pitchFamily="18" charset="0"/>
              </a:rPr>
              <a:t>are widely adopted </a:t>
            </a:r>
            <a:r>
              <a:rPr lang="en-US" sz="1050" dirty="0">
                <a:latin typeface="Times New Roman" pitchFamily="18" charset="0"/>
                <a:cs typeface="Times New Roman" pitchFamily="18" charset="0"/>
              </a:rPr>
              <a:t>now a </a:t>
            </a:r>
            <a:r>
              <a:rPr lang="en-US" sz="1050" dirty="0" smtClean="0">
                <a:latin typeface="Times New Roman" pitchFamily="18" charset="0"/>
                <a:cs typeface="Times New Roman" pitchFamily="18" charset="0"/>
              </a:rPr>
              <a:t>days in construction industry. </a:t>
            </a:r>
            <a:r>
              <a:rPr lang="en-US" sz="1050" dirty="0">
                <a:latin typeface="Times New Roman" pitchFamily="18" charset="0"/>
                <a:cs typeface="Times New Roman" pitchFamily="18" charset="0"/>
              </a:rPr>
              <a:t>I appreciate the editing team, which is putting efforts of compiling various news about diploma education system in department along with views and information about a relevant theme and disseminating it to a cohesive community of </a:t>
            </a:r>
            <a:r>
              <a:rPr lang="en-US" sz="1050" dirty="0" smtClean="0">
                <a:latin typeface="Times New Roman" pitchFamily="18" charset="0"/>
                <a:cs typeface="Times New Roman" pitchFamily="18" charset="0"/>
              </a:rPr>
              <a:t>stakeholders ,students</a:t>
            </a:r>
            <a:r>
              <a:rPr lang="en-US" sz="1050" dirty="0">
                <a:latin typeface="Times New Roman" pitchFamily="18" charset="0"/>
                <a:cs typeface="Times New Roman" pitchFamily="18" charset="0"/>
              </a:rPr>
              <a:t>, faculty, parents, administrators, institutes, industry and community at large - through this </a:t>
            </a:r>
            <a:r>
              <a:rPr lang="en-US" sz="1050" dirty="0" smtClean="0">
                <a:latin typeface="Times New Roman" pitchFamily="18" charset="0"/>
                <a:cs typeface="Times New Roman" pitchFamily="18" charset="0"/>
              </a:rPr>
              <a:t>Newsletter.</a:t>
            </a:r>
            <a:endParaRPr lang="en-US" sz="1050" dirty="0">
              <a:latin typeface="Times New Roman" pitchFamily="18" charset="0"/>
              <a:cs typeface="Times New Roman" pitchFamily="18" charset="0"/>
            </a:endParaRPr>
          </a:p>
          <a:p>
            <a:pPr algn="r">
              <a:buNone/>
            </a:pPr>
            <a:r>
              <a:rPr lang="en-US" sz="1050" b="1" dirty="0">
                <a:latin typeface="Times New Roman" pitchFamily="18" charset="0"/>
                <a:cs typeface="Times New Roman" pitchFamily="18" charset="0"/>
              </a:rPr>
              <a:t>                                                    Prof. Y. R. </a:t>
            </a:r>
            <a:r>
              <a:rPr lang="en-US" sz="1050" b="1" dirty="0" smtClean="0">
                <a:latin typeface="Times New Roman" pitchFamily="18" charset="0"/>
                <a:cs typeface="Times New Roman" pitchFamily="18" charset="0"/>
              </a:rPr>
              <a:t>Gurav                                                         Principal</a:t>
            </a:r>
            <a:r>
              <a:rPr lang="en-US" sz="1050" b="1" dirty="0">
                <a:latin typeface="Times New Roman" pitchFamily="18" charset="0"/>
                <a:cs typeface="Times New Roman" pitchFamily="18" charset="0"/>
              </a:rPr>
              <a:t>, </a:t>
            </a:r>
          </a:p>
          <a:p>
            <a:pPr algn="ctr">
              <a:lnSpc>
                <a:spcPct val="150000"/>
              </a:lnSpc>
              <a:buNone/>
            </a:pPr>
            <a:r>
              <a:rPr lang="en-US" sz="1050" b="1" dirty="0">
                <a:latin typeface="Times New Roman" pitchFamily="18" charset="0"/>
                <a:cs typeface="Times New Roman" pitchFamily="18" charset="0"/>
              </a:rPr>
              <a:t>                                                               AMP VATHAR</a:t>
            </a:r>
            <a:endParaRPr lang="en-US" sz="1050" dirty="0">
              <a:latin typeface="Times New Roman" pitchFamily="18" charset="0"/>
              <a:cs typeface="Times New Roman" pitchFamily="18" charset="0"/>
            </a:endParaRPr>
          </a:p>
          <a:p>
            <a:r>
              <a:rPr lang="en-US" sz="1050" dirty="0" smtClean="0"/>
              <a:t> </a:t>
            </a:r>
            <a:endParaRPr lang="en-US" sz="1050" dirty="0"/>
          </a:p>
        </p:txBody>
      </p:sp>
      <p:sp>
        <p:nvSpPr>
          <p:cNvPr id="15" name="Round Single Corner Rectangle 14"/>
          <p:cNvSpPr/>
          <p:nvPr/>
        </p:nvSpPr>
        <p:spPr>
          <a:xfrm>
            <a:off x="228600" y="9601200"/>
            <a:ext cx="6400800" cy="228600"/>
          </a:xfrm>
          <a:prstGeom prst="round1Rect">
            <a:avLst/>
          </a:prstGeom>
          <a:solidFill>
            <a:schemeClr val="tx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Times New Roman" pitchFamily="18" charset="0"/>
                <a:cs typeface="Times New Roman" pitchFamily="18" charset="0"/>
              </a:rPr>
              <a:t>ASHOKRAO MANE POLYTECHNIC, VATHAR                                                                         PAGE NO 3</a:t>
            </a:r>
            <a:endParaRPr lang="en-US" sz="1100" dirty="0">
              <a:solidFill>
                <a:schemeClr val="tx1"/>
              </a:solidFill>
              <a:latin typeface="Times New Roman" pitchFamily="18" charset="0"/>
              <a:cs typeface="Times New Roman" pitchFamily="18" charset="0"/>
            </a:endParaRPr>
          </a:p>
        </p:txBody>
      </p:sp>
      <p:sp>
        <p:nvSpPr>
          <p:cNvPr id="17" name="Round Single Corner Rectangle 16"/>
          <p:cNvSpPr/>
          <p:nvPr/>
        </p:nvSpPr>
        <p:spPr>
          <a:xfrm>
            <a:off x="228600" y="45720"/>
            <a:ext cx="6324600" cy="251460"/>
          </a:xfrm>
          <a:prstGeom prst="round1Rect">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Times New Roman" pitchFamily="18" charset="0"/>
                <a:cs typeface="Times New Roman" pitchFamily="18" charset="0"/>
              </a:rPr>
              <a:t>DEPARTMENT OF CIVIL ENGINEERING                                                             FROM EDITORS DESK</a:t>
            </a:r>
            <a:endParaRPr lang="en-US" sz="1100" dirty="0">
              <a:solidFill>
                <a:schemeClr val="tx1"/>
              </a:solidFill>
              <a:latin typeface="Times New Roman" pitchFamily="18" charset="0"/>
              <a:cs typeface="Times New Roman" pitchFamily="18" charset="0"/>
            </a:endParaRPr>
          </a:p>
        </p:txBody>
      </p:sp>
      <p:sp>
        <p:nvSpPr>
          <p:cNvPr id="3" name="Rectangle 2"/>
          <p:cNvSpPr/>
          <p:nvPr/>
        </p:nvSpPr>
        <p:spPr>
          <a:xfrm>
            <a:off x="228600" y="7086600"/>
            <a:ext cx="3162300" cy="2362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TextBox 17"/>
          <p:cNvSpPr txBox="1"/>
          <p:nvPr/>
        </p:nvSpPr>
        <p:spPr>
          <a:xfrm>
            <a:off x="533400" y="6504801"/>
            <a:ext cx="2438400" cy="276999"/>
          </a:xfrm>
          <a:prstGeom prst="rect">
            <a:avLst/>
          </a:prstGeom>
          <a:noFill/>
          <a:ln w="3175">
            <a:noFill/>
          </a:ln>
        </p:spPr>
        <p:txBody>
          <a:bodyPr wrap="square" rtlCol="0">
            <a:spAutoFit/>
          </a:bodyPr>
          <a:lstStyle/>
          <a:p>
            <a:pPr algn="ctr"/>
            <a:r>
              <a:rPr lang="en-US" sz="1200" b="1" u="sng" dirty="0" smtClean="0">
                <a:solidFill>
                  <a:srgbClr val="C00000"/>
                </a:solidFill>
                <a:latin typeface="Times New Roman" pitchFamily="18" charset="0"/>
                <a:cs typeface="Times New Roman" pitchFamily="18" charset="0"/>
              </a:rPr>
              <a:t>MESSAGE </a:t>
            </a:r>
            <a:r>
              <a:rPr lang="en-US" sz="1200" b="1" u="sng" dirty="0">
                <a:solidFill>
                  <a:srgbClr val="C00000"/>
                </a:solidFill>
                <a:latin typeface="Times New Roman" pitchFamily="18" charset="0"/>
                <a:cs typeface="Times New Roman" pitchFamily="18" charset="0"/>
              </a:rPr>
              <a:t>FROM </a:t>
            </a:r>
            <a:r>
              <a:rPr lang="en-US" sz="1200" b="1" u="sng" dirty="0" smtClean="0">
                <a:solidFill>
                  <a:srgbClr val="C00000"/>
                </a:solidFill>
                <a:latin typeface="Times New Roman" pitchFamily="18" charset="0"/>
                <a:cs typeface="Times New Roman" pitchFamily="18" charset="0"/>
              </a:rPr>
              <a:t>HOD DESK</a:t>
            </a:r>
            <a:endParaRPr lang="en-US" sz="1200" b="1" u="sng" dirty="0">
              <a:solidFill>
                <a:srgbClr val="C00000"/>
              </a:solidFill>
              <a:latin typeface="Times New Roman" pitchFamily="18" charset="0"/>
              <a:cs typeface="Times New Roman" pitchFamily="18" charset="0"/>
            </a:endParaRPr>
          </a:p>
        </p:txBody>
      </p:sp>
      <p:pic>
        <p:nvPicPr>
          <p:cNvPr id="19"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2900" y="6781800"/>
            <a:ext cx="1066800" cy="114886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p:nvSpPr>
        <p:spPr>
          <a:xfrm>
            <a:off x="3505199" y="5648571"/>
            <a:ext cx="3048001" cy="3926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p:cNvSpPr txBox="1"/>
          <p:nvPr/>
        </p:nvSpPr>
        <p:spPr>
          <a:xfrm>
            <a:off x="3581400" y="3067050"/>
            <a:ext cx="2971800" cy="276999"/>
          </a:xfrm>
          <a:prstGeom prst="rect">
            <a:avLst/>
          </a:prstGeom>
          <a:noFill/>
          <a:ln w="3175">
            <a:noFill/>
          </a:ln>
        </p:spPr>
        <p:txBody>
          <a:bodyPr wrap="square" rtlCol="0">
            <a:spAutoFit/>
          </a:bodyPr>
          <a:lstStyle/>
          <a:p>
            <a:pPr algn="ctr"/>
            <a:r>
              <a:rPr lang="en-US" sz="1200" b="1" u="sng" dirty="0" smtClean="0">
                <a:solidFill>
                  <a:srgbClr val="C00000"/>
                </a:solidFill>
                <a:latin typeface="Times New Roman" pitchFamily="18" charset="0"/>
                <a:cs typeface="Times New Roman" pitchFamily="18" charset="0"/>
              </a:rPr>
              <a:t>MESSAGE </a:t>
            </a:r>
            <a:r>
              <a:rPr lang="en-US" sz="1200" b="1" u="sng" dirty="0">
                <a:solidFill>
                  <a:srgbClr val="C00000"/>
                </a:solidFill>
                <a:latin typeface="Times New Roman" pitchFamily="18" charset="0"/>
                <a:cs typeface="Times New Roman" pitchFamily="18" charset="0"/>
              </a:rPr>
              <a:t>FROM </a:t>
            </a:r>
            <a:r>
              <a:rPr lang="en-US" sz="1200" b="1" u="sng" dirty="0" smtClean="0">
                <a:solidFill>
                  <a:srgbClr val="C00000"/>
                </a:solidFill>
                <a:latin typeface="Times New Roman" pitchFamily="18" charset="0"/>
                <a:cs typeface="Times New Roman" pitchFamily="18" charset="0"/>
              </a:rPr>
              <a:t>EDITORIAL BOARD</a:t>
            </a:r>
            <a:endParaRPr lang="en-US" sz="1200" b="1" u="sng" dirty="0">
              <a:solidFill>
                <a:srgbClr val="C00000"/>
              </a:solidFill>
              <a:latin typeface="Times New Roman" pitchFamily="18" charset="0"/>
              <a:cs typeface="Times New Roman" pitchFamily="18" charset="0"/>
            </a:endParaRPr>
          </a:p>
        </p:txBody>
      </p:sp>
      <p:sp>
        <p:nvSpPr>
          <p:cNvPr id="16" name="TextBox 15"/>
          <p:cNvSpPr txBox="1"/>
          <p:nvPr/>
        </p:nvSpPr>
        <p:spPr>
          <a:xfrm>
            <a:off x="3581400" y="3322320"/>
            <a:ext cx="2971800" cy="6070893"/>
          </a:xfrm>
          <a:prstGeom prst="rect">
            <a:avLst/>
          </a:prstGeom>
          <a:noFill/>
        </p:spPr>
        <p:txBody>
          <a:bodyPr wrap="square" rtlCol="0">
            <a:spAutoFit/>
          </a:bodyPr>
          <a:lstStyle/>
          <a:p>
            <a:pPr algn="just">
              <a:lnSpc>
                <a:spcPct val="150000"/>
              </a:lnSpc>
            </a:pPr>
            <a:r>
              <a:rPr lang="en-US" sz="1050" dirty="0" smtClean="0">
                <a:latin typeface="Times New Roman" pitchFamily="18" charset="0"/>
                <a:cs typeface="Times New Roman" pitchFamily="18" charset="0"/>
              </a:rPr>
              <a:t>	Dear Readers,</a:t>
            </a:r>
          </a:p>
          <a:p>
            <a:pPr algn="just">
              <a:lnSpc>
                <a:spcPct val="150000"/>
              </a:lnSpc>
            </a:pPr>
            <a:r>
              <a:rPr lang="en-US" sz="1050" dirty="0" smtClean="0">
                <a:latin typeface="Times New Roman" pitchFamily="18" charset="0"/>
                <a:cs typeface="Times New Roman" pitchFamily="18" charset="0"/>
              </a:rPr>
              <a:t>	Welcome to the latest edition of 	our Civil Engineering Department 	Newsletter - TECHNOZEAL!</a:t>
            </a:r>
          </a:p>
          <a:p>
            <a:pPr algn="just">
              <a:lnSpc>
                <a:spcPct val="150000"/>
              </a:lnSpc>
            </a:pPr>
            <a:r>
              <a:rPr lang="en-US" sz="1050" dirty="0" smtClean="0">
                <a:latin typeface="Times New Roman" pitchFamily="18" charset="0"/>
                <a:cs typeface="Times New Roman" pitchFamily="18" charset="0"/>
              </a:rPr>
              <a:t>	In this issue, we are excited to bring you a diverse range of articles, updates, and insights from the world of civil engineering. Our department continues to thrive with research, innovative projects, and impactful collaborations both within the college and beyond. As we navigate through these dynamic times in the field of civil engineering, it is essential to stay informed and connected.</a:t>
            </a:r>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We encourage you to explore the contents of this edition, engage with the stories shared by our faculty, students, and alumni's and discover the latest advancements shaping the future of our discipline. </a:t>
            </a:r>
          </a:p>
          <a:p>
            <a:pPr algn="just">
              <a:lnSpc>
                <a:spcPct val="150000"/>
              </a:lnSpc>
            </a:pPr>
            <a:r>
              <a:rPr lang="en-US" sz="1050" dirty="0" smtClean="0">
                <a:latin typeface="Times New Roman" pitchFamily="18" charset="0"/>
                <a:cs typeface="Times New Roman" pitchFamily="18" charset="0"/>
              </a:rPr>
              <a:t>	Thank you to all our contributors and readers for your continued support and enthusiasm. Together, let us continue to build a brighter future through civil engineering excellence.</a:t>
            </a:r>
          </a:p>
          <a:p>
            <a:pPr algn="just">
              <a:lnSpc>
                <a:spcPct val="150000"/>
              </a:lnSpc>
            </a:pPr>
            <a:r>
              <a:rPr lang="en-US" sz="1050" dirty="0" smtClean="0">
                <a:latin typeface="Times New Roman" pitchFamily="18" charset="0"/>
                <a:cs typeface="Times New Roman" pitchFamily="18" charset="0"/>
              </a:rPr>
              <a:t>Best regards,</a:t>
            </a:r>
          </a:p>
          <a:p>
            <a:pPr algn="ctr"/>
            <a:r>
              <a:rPr lang="en-US" sz="1050" b="1" dirty="0" smtClean="0">
                <a:latin typeface="Times New Roman" pitchFamily="18" charset="0"/>
                <a:cs typeface="Times New Roman" pitchFamily="18" charset="0"/>
              </a:rPr>
              <a:t>                                                   Mr. J. M. Jadhav </a:t>
            </a:r>
          </a:p>
          <a:p>
            <a:pPr algn="ctr"/>
            <a:r>
              <a:rPr lang="en-US" sz="1050" b="1" dirty="0" smtClean="0">
                <a:latin typeface="Times New Roman" pitchFamily="18" charset="0"/>
                <a:cs typeface="Times New Roman" pitchFamily="18" charset="0"/>
              </a:rPr>
              <a:t>                                                    Editorial Board</a:t>
            </a:r>
            <a:br>
              <a:rPr lang="en-US" sz="1050" b="1" dirty="0" smtClean="0">
                <a:latin typeface="Times New Roman" pitchFamily="18" charset="0"/>
                <a:cs typeface="Times New Roman" pitchFamily="18" charset="0"/>
              </a:rPr>
            </a:br>
            <a:r>
              <a:rPr lang="en-US" sz="1050" b="1" dirty="0" smtClean="0">
                <a:latin typeface="Times New Roman" pitchFamily="18" charset="0"/>
                <a:cs typeface="Times New Roman" pitchFamily="18" charset="0"/>
              </a:rPr>
              <a:t>                               Civil Engineering Department</a:t>
            </a:r>
          </a:p>
          <a:p>
            <a:pPr algn="just"/>
            <a:endParaRPr lang="en-US" sz="1050" dirty="0">
              <a:latin typeface="Times New Roman" pitchFamily="18" charset="0"/>
              <a:cs typeface="Times New Roman" pitchFamily="18" charset="0"/>
            </a:endParaRPr>
          </a:p>
        </p:txBody>
      </p:sp>
      <p:sp>
        <p:nvSpPr>
          <p:cNvPr id="21" name="TextBox 20"/>
          <p:cNvSpPr txBox="1"/>
          <p:nvPr/>
        </p:nvSpPr>
        <p:spPr>
          <a:xfrm>
            <a:off x="236220" y="6682740"/>
            <a:ext cx="3276600" cy="2758447"/>
          </a:xfrm>
          <a:prstGeom prst="rect">
            <a:avLst/>
          </a:prstGeom>
          <a:noFill/>
        </p:spPr>
        <p:txBody>
          <a:bodyPr wrap="square" rtlCol="0">
            <a:spAutoFit/>
          </a:bodyPr>
          <a:lstStyle/>
          <a:p>
            <a:pPr algn="just">
              <a:lnSpc>
                <a:spcPct val="150000"/>
              </a:lnSpc>
            </a:pPr>
            <a:r>
              <a:rPr lang="en-US" sz="1050" dirty="0" smtClean="0">
                <a:latin typeface="Times New Roman" pitchFamily="18" charset="0"/>
                <a:cs typeface="Times New Roman" pitchFamily="18" charset="0"/>
              </a:rPr>
              <a:t>	         Construction industry is currently 	         growing with latest technologies 	         and now there is a huge demand 	         for civil engineers for satisfying 	          the demand of infrastructural development. Civil engineers will always be needed to maintain and repair the existing facilities and structures, and to construct new ones. The service of civil engineers is inevitable in the entire government department in the modern race. Not only in government department but also in private and public sector, research and educational</a:t>
            </a:r>
            <a:endParaRPr lang="en-US" sz="1050" dirty="0"/>
          </a:p>
        </p:txBody>
      </p:sp>
      <p:pic>
        <p:nvPicPr>
          <p:cNvPr id="1026" name="Picture 2" descr="F:\4.BACK DATA\2023-2024\JMJ\New folder\jj photo.JPG"/>
          <p:cNvPicPr>
            <a:picLocks noChangeAspect="1" noChangeArrowheads="1"/>
          </p:cNvPicPr>
          <p:nvPr/>
        </p:nvPicPr>
        <p:blipFill>
          <a:blip r:embed="rId3" cstate="print"/>
          <a:srcRect/>
          <a:stretch>
            <a:fillRect/>
          </a:stretch>
        </p:blipFill>
        <p:spPr bwMode="auto">
          <a:xfrm>
            <a:off x="3657600" y="3474720"/>
            <a:ext cx="838200" cy="1066800"/>
          </a:xfrm>
          <a:prstGeom prst="rect">
            <a:avLst/>
          </a:prstGeom>
          <a:noFill/>
          <a:ln w="12700">
            <a:solidFill>
              <a:schemeClr val="tx1"/>
            </a:solidFill>
          </a:ln>
        </p:spPr>
      </p:pic>
      <p:pic>
        <p:nvPicPr>
          <p:cNvPr id="2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73752" y="726590"/>
            <a:ext cx="997848" cy="9906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21042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304800"/>
            <a:ext cx="3276600" cy="94488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endParaRPr lang="en-US" sz="1050" dirty="0" smtClean="0">
              <a:solidFill>
                <a:schemeClr val="tx1"/>
              </a:solidFill>
            </a:endParaRPr>
          </a:p>
          <a:p>
            <a:pPr algn="just">
              <a:buNone/>
            </a:pPr>
            <a:endParaRPr lang="en-US" sz="1050" dirty="0">
              <a:solidFill>
                <a:schemeClr val="tx1"/>
              </a:solidFill>
            </a:endParaRPr>
          </a:p>
          <a:p>
            <a:pPr algn="ctr"/>
            <a:endParaRPr lang="en-US" sz="1050" dirty="0">
              <a:solidFill>
                <a:schemeClr val="tx1"/>
              </a:solidFill>
            </a:endParaRPr>
          </a:p>
        </p:txBody>
      </p:sp>
      <p:pic>
        <p:nvPicPr>
          <p:cNvPr id="10" name="Picture 9" descr="F:\4.BACK DATA\2023-2024\VSS\news letter\New Smart City\WhatsApp Image 2024-03-12 at 4.07.54 PM.jpeg"/>
          <p:cNvPicPr/>
          <p:nvPr/>
        </p:nvPicPr>
        <p:blipFill>
          <a:blip r:embed="rId3"/>
          <a:srcRect/>
          <a:stretch>
            <a:fillRect/>
          </a:stretch>
        </p:blipFill>
        <p:spPr bwMode="auto">
          <a:xfrm>
            <a:off x="3919537" y="762000"/>
            <a:ext cx="2562225" cy="2189795"/>
          </a:xfrm>
          <a:prstGeom prst="rect">
            <a:avLst/>
          </a:prstGeom>
          <a:noFill/>
          <a:ln w="9525">
            <a:solidFill>
              <a:schemeClr val="tx1"/>
            </a:solidFill>
            <a:miter lim="800000"/>
            <a:headEnd/>
            <a:tailEnd/>
          </a:ln>
        </p:spPr>
      </p:pic>
      <p:pic>
        <p:nvPicPr>
          <p:cNvPr id="12" name="Picture 11" descr="F:\4.BACK DATA\2023-2024\VSS\news letter\Photographs\IMG_20230205_174311.jpg"/>
          <p:cNvPicPr/>
          <p:nvPr/>
        </p:nvPicPr>
        <p:blipFill>
          <a:blip r:embed="rId4" cstate="print"/>
          <a:srcRect/>
          <a:stretch>
            <a:fillRect/>
          </a:stretch>
        </p:blipFill>
        <p:spPr bwMode="auto">
          <a:xfrm>
            <a:off x="609597" y="4226212"/>
            <a:ext cx="2514601" cy="2326988"/>
          </a:xfrm>
          <a:prstGeom prst="rect">
            <a:avLst/>
          </a:prstGeom>
          <a:noFill/>
          <a:ln w="9525">
            <a:solidFill>
              <a:schemeClr val="tx1"/>
            </a:solidFill>
            <a:miter lim="800000"/>
            <a:headEnd/>
            <a:tailEnd/>
          </a:ln>
        </p:spPr>
      </p:pic>
      <p:pic>
        <p:nvPicPr>
          <p:cNvPr id="16" name="Picture 15" descr="F:\4.BACK DATA\2023-2024\VSS\news letter\New Smart City\WhatsApp Image 2024-03-12 at 4.07.54 PM (1).jpeg"/>
          <p:cNvPicPr/>
          <p:nvPr/>
        </p:nvPicPr>
        <p:blipFill>
          <a:blip r:embed="rId5"/>
          <a:srcRect/>
          <a:stretch>
            <a:fillRect/>
          </a:stretch>
        </p:blipFill>
        <p:spPr bwMode="auto">
          <a:xfrm>
            <a:off x="609597" y="7010400"/>
            <a:ext cx="2514602" cy="2209800"/>
          </a:xfrm>
          <a:prstGeom prst="rect">
            <a:avLst/>
          </a:prstGeom>
          <a:noFill/>
          <a:ln w="9525">
            <a:solidFill>
              <a:schemeClr val="tx1"/>
            </a:solidFill>
            <a:miter lim="800000"/>
            <a:headEnd/>
            <a:tailEnd/>
          </a:ln>
        </p:spPr>
      </p:pic>
      <p:pic>
        <p:nvPicPr>
          <p:cNvPr id="17" name="Picture 2" descr="C:\Users\civil\Downloads\WhatsApp Image 2024-03-21 at 11.00.48 AM.jpeg"/>
          <p:cNvPicPr>
            <a:picLocks noChangeAspect="1" noChangeArrowheads="1"/>
          </p:cNvPicPr>
          <p:nvPr/>
        </p:nvPicPr>
        <p:blipFill>
          <a:blip r:embed="rId6"/>
          <a:srcRect/>
          <a:stretch>
            <a:fillRect/>
          </a:stretch>
        </p:blipFill>
        <p:spPr bwMode="auto">
          <a:xfrm>
            <a:off x="3919536" y="3429000"/>
            <a:ext cx="2562226" cy="2059886"/>
          </a:xfrm>
          <a:prstGeom prst="rect">
            <a:avLst/>
          </a:prstGeom>
          <a:noFill/>
          <a:ln w="9525">
            <a:solidFill>
              <a:schemeClr val="tx1"/>
            </a:solidFill>
          </a:ln>
        </p:spPr>
      </p:pic>
      <p:pic>
        <p:nvPicPr>
          <p:cNvPr id="18" name="Picture 3" descr="C:\Users\civil\Downloads\WhatsApp Image 2024-03-21 at 11.00.45 AM (2).jpeg"/>
          <p:cNvPicPr>
            <a:picLocks noChangeAspect="1" noChangeArrowheads="1"/>
          </p:cNvPicPr>
          <p:nvPr/>
        </p:nvPicPr>
        <p:blipFill>
          <a:blip r:embed="rId7" cstate="print"/>
          <a:srcRect/>
          <a:stretch>
            <a:fillRect/>
          </a:stretch>
        </p:blipFill>
        <p:spPr bwMode="auto">
          <a:xfrm>
            <a:off x="609598" y="762000"/>
            <a:ext cx="2514601" cy="2189795"/>
          </a:xfrm>
          <a:prstGeom prst="rect">
            <a:avLst/>
          </a:prstGeom>
          <a:noFill/>
          <a:ln>
            <a:solidFill>
              <a:schemeClr val="tx1"/>
            </a:solidFill>
          </a:ln>
        </p:spPr>
      </p:pic>
      <p:sp>
        <p:nvSpPr>
          <p:cNvPr id="3" name="TextBox 2"/>
          <p:cNvSpPr txBox="1"/>
          <p:nvPr/>
        </p:nvSpPr>
        <p:spPr>
          <a:xfrm>
            <a:off x="533400" y="3048000"/>
            <a:ext cx="2609849" cy="1061829"/>
          </a:xfrm>
          <a:prstGeom prst="rect">
            <a:avLst/>
          </a:prstGeom>
          <a:noFill/>
        </p:spPr>
        <p:txBody>
          <a:bodyPr wrap="square" rtlCol="0">
            <a:spAutoFit/>
          </a:bodyPr>
          <a:lstStyle/>
          <a:p>
            <a:pPr algn="just"/>
            <a:r>
              <a:rPr lang="en-US" sz="1050" i="1" dirty="0">
                <a:latin typeface="Times New Roman" pitchFamily="18" charset="0"/>
                <a:cs typeface="Times New Roman" pitchFamily="18" charset="0"/>
              </a:rPr>
              <a:t>The inauguration of </a:t>
            </a:r>
            <a:r>
              <a:rPr lang="en-US" sz="1050" i="1" dirty="0" smtClean="0">
                <a:latin typeface="Times New Roman" pitchFamily="18" charset="0"/>
                <a:cs typeface="Times New Roman" pitchFamily="18" charset="0"/>
              </a:rPr>
              <a:t>“Smart </a:t>
            </a:r>
            <a:r>
              <a:rPr lang="en-US" sz="1050" i="1" dirty="0">
                <a:latin typeface="Times New Roman" pitchFamily="18" charset="0"/>
                <a:cs typeface="Times New Roman" pitchFamily="18" charset="0"/>
              </a:rPr>
              <a:t>C</a:t>
            </a:r>
            <a:r>
              <a:rPr lang="en-US" sz="1050" i="1" dirty="0" smtClean="0">
                <a:latin typeface="Times New Roman" pitchFamily="18" charset="0"/>
                <a:cs typeface="Times New Roman" pitchFamily="18" charset="0"/>
              </a:rPr>
              <a:t>ity </a:t>
            </a:r>
            <a:r>
              <a:rPr lang="en-US" sz="1050" i="1" dirty="0">
                <a:latin typeface="Times New Roman" pitchFamily="18" charset="0"/>
                <a:cs typeface="Times New Roman" pitchFamily="18" charset="0"/>
              </a:rPr>
              <a:t>M</a:t>
            </a:r>
            <a:r>
              <a:rPr lang="en-US" sz="1050" i="1" dirty="0" smtClean="0">
                <a:latin typeface="Times New Roman" pitchFamily="18" charset="0"/>
                <a:cs typeface="Times New Roman" pitchFamily="18" charset="0"/>
              </a:rPr>
              <a:t>odel </a:t>
            </a:r>
            <a:r>
              <a:rPr lang="en-US" sz="1050" i="1" dirty="0">
                <a:latin typeface="Times New Roman" pitchFamily="18" charset="0"/>
                <a:cs typeface="Times New Roman" pitchFamily="18" charset="0"/>
              </a:rPr>
              <a:t>and Radhanagari </a:t>
            </a:r>
            <a:r>
              <a:rPr lang="en-US" sz="1050" i="1" dirty="0" smtClean="0">
                <a:latin typeface="Times New Roman" pitchFamily="18" charset="0"/>
                <a:cs typeface="Times New Roman" pitchFamily="18" charset="0"/>
              </a:rPr>
              <a:t>Dam Model” by </a:t>
            </a:r>
            <a:r>
              <a:rPr lang="en-US" sz="1050" i="1" dirty="0">
                <a:latin typeface="Times New Roman" pitchFamily="18" charset="0"/>
                <a:cs typeface="Times New Roman" pitchFamily="18" charset="0"/>
              </a:rPr>
              <a:t>Hon. sou. Manisha  Vijaysinh Mane (Ex </a:t>
            </a:r>
            <a:r>
              <a:rPr lang="en-US" sz="1050" i="1" dirty="0" smtClean="0">
                <a:latin typeface="Times New Roman" pitchFamily="18" charset="0"/>
                <a:cs typeface="Times New Roman" pitchFamily="18" charset="0"/>
              </a:rPr>
              <a:t>member, ZP </a:t>
            </a:r>
            <a:r>
              <a:rPr lang="en-US" sz="1050" i="1" dirty="0">
                <a:latin typeface="Times New Roman" pitchFamily="18" charset="0"/>
                <a:cs typeface="Times New Roman" pitchFamily="18" charset="0"/>
              </a:rPr>
              <a:t>Kolhapur) in presence of Prof. Y.  R. </a:t>
            </a:r>
            <a:r>
              <a:rPr lang="en-US" sz="1050" i="1" dirty="0" smtClean="0">
                <a:latin typeface="Times New Roman" pitchFamily="18" charset="0"/>
                <a:cs typeface="Times New Roman" pitchFamily="18" charset="0"/>
              </a:rPr>
              <a:t>Gurav, Principal  </a:t>
            </a:r>
            <a:r>
              <a:rPr lang="en-US" sz="1050" i="1" dirty="0">
                <a:latin typeface="Times New Roman" pitchFamily="18" charset="0"/>
                <a:cs typeface="Times New Roman" pitchFamily="18" charset="0"/>
              </a:rPr>
              <a:t>Ashokrao </a:t>
            </a:r>
            <a:r>
              <a:rPr lang="en-US" sz="1050" i="1" dirty="0" smtClean="0">
                <a:latin typeface="Times New Roman" pitchFamily="18" charset="0"/>
                <a:cs typeface="Times New Roman" pitchFamily="18" charset="0"/>
              </a:rPr>
              <a:t>Mane </a:t>
            </a:r>
            <a:r>
              <a:rPr lang="en-US" sz="1050" i="1" dirty="0">
                <a:latin typeface="Times New Roman" pitchFamily="18" charset="0"/>
                <a:cs typeface="Times New Roman" pitchFamily="18" charset="0"/>
              </a:rPr>
              <a:t>Polytechnic, Vathar tarf </a:t>
            </a:r>
            <a:r>
              <a:rPr lang="en-US" sz="1050" i="1" dirty="0" smtClean="0">
                <a:latin typeface="Times New Roman" pitchFamily="18" charset="0"/>
                <a:cs typeface="Times New Roman" pitchFamily="18" charset="0"/>
              </a:rPr>
              <a:t>Vadgaon.</a:t>
            </a:r>
            <a:endParaRPr lang="en-US" sz="1050" i="1" dirty="0"/>
          </a:p>
        </p:txBody>
      </p:sp>
      <p:sp>
        <p:nvSpPr>
          <p:cNvPr id="14" name="TextBox 13"/>
          <p:cNvSpPr txBox="1"/>
          <p:nvPr/>
        </p:nvSpPr>
        <p:spPr>
          <a:xfrm>
            <a:off x="3919537" y="5638800"/>
            <a:ext cx="2562226" cy="1061829"/>
          </a:xfrm>
          <a:prstGeom prst="rect">
            <a:avLst/>
          </a:prstGeom>
          <a:noFill/>
        </p:spPr>
        <p:txBody>
          <a:bodyPr wrap="square" rtlCol="0">
            <a:spAutoFit/>
          </a:bodyPr>
          <a:lstStyle/>
          <a:p>
            <a:pPr algn="just"/>
            <a:r>
              <a:rPr lang="en-US" sz="1050" i="1" dirty="0">
                <a:latin typeface="Times New Roman" pitchFamily="18" charset="0"/>
                <a:cs typeface="Times New Roman" pitchFamily="18" charset="0"/>
              </a:rPr>
              <a:t>Smart City Model </a:t>
            </a:r>
            <a:r>
              <a:rPr lang="en-US" sz="1050" i="1" dirty="0" smtClean="0">
                <a:latin typeface="Times New Roman" pitchFamily="18" charset="0"/>
                <a:cs typeface="Times New Roman" pitchFamily="18" charset="0"/>
              </a:rPr>
              <a:t>made by </a:t>
            </a:r>
            <a:r>
              <a:rPr lang="en-US" sz="1050" i="1" dirty="0">
                <a:latin typeface="Times New Roman" pitchFamily="18" charset="0"/>
                <a:cs typeface="Times New Roman" pitchFamily="18" charset="0"/>
              </a:rPr>
              <a:t>students of </a:t>
            </a:r>
            <a:r>
              <a:rPr lang="en-US" sz="1050" i="1" dirty="0" smtClean="0">
                <a:latin typeface="Times New Roman" pitchFamily="18" charset="0"/>
                <a:cs typeface="Times New Roman" pitchFamily="18" charset="0"/>
              </a:rPr>
              <a:t>civil engineering department </a:t>
            </a:r>
            <a:r>
              <a:rPr lang="en-US" sz="1050" i="1" dirty="0">
                <a:latin typeface="Times New Roman" pitchFamily="18" charset="0"/>
                <a:cs typeface="Times New Roman" pitchFamily="18" charset="0"/>
              </a:rPr>
              <a:t>s</a:t>
            </a:r>
            <a:r>
              <a:rPr lang="en-US" sz="1050" i="1" dirty="0" smtClean="0">
                <a:latin typeface="Times New Roman" pitchFamily="18" charset="0"/>
                <a:cs typeface="Times New Roman" pitchFamily="18" charset="0"/>
              </a:rPr>
              <a:t>howcases </a:t>
            </a:r>
            <a:r>
              <a:rPr lang="en-US" sz="1050" i="1" dirty="0">
                <a:latin typeface="Times New Roman" pitchFamily="18" charset="0"/>
                <a:cs typeface="Times New Roman" pitchFamily="18" charset="0"/>
              </a:rPr>
              <a:t>all the elements of a Smart City such as, Smart Transportation, Smart Waste Collection, Smart Drainage System, Smart Electricity Consumption Etc</a:t>
            </a:r>
            <a:r>
              <a:rPr lang="en-US" sz="1050" dirty="0">
                <a:latin typeface="Times New Roman" pitchFamily="18" charset="0"/>
                <a:cs typeface="Times New Roman" pitchFamily="18" charset="0"/>
              </a:rPr>
              <a:t>. </a:t>
            </a:r>
          </a:p>
        </p:txBody>
      </p:sp>
      <p:sp>
        <p:nvSpPr>
          <p:cNvPr id="19" name="TextBox 18"/>
          <p:cNvSpPr txBox="1"/>
          <p:nvPr/>
        </p:nvSpPr>
        <p:spPr>
          <a:xfrm>
            <a:off x="3762375" y="6858000"/>
            <a:ext cx="2847975" cy="2516073"/>
          </a:xfrm>
          <a:prstGeom prst="rect">
            <a:avLst/>
          </a:prstGeom>
          <a:noFill/>
          <a:ln>
            <a:noFill/>
          </a:ln>
        </p:spPr>
        <p:txBody>
          <a:bodyPr wrap="square" rtlCol="0">
            <a:spAutoFit/>
          </a:bodyPr>
          <a:lstStyle/>
          <a:p>
            <a:pPr algn="just"/>
            <a:r>
              <a:rPr lang="en-US" sz="1050" dirty="0" smtClean="0">
                <a:latin typeface="Times New Roman" pitchFamily="18" charset="0"/>
                <a:cs typeface="Times New Roman" pitchFamily="18" charset="0"/>
              </a:rPr>
              <a:t>Creating </a:t>
            </a:r>
            <a:r>
              <a:rPr lang="en-US" sz="1050" dirty="0">
                <a:latin typeface="Times New Roman" pitchFamily="18" charset="0"/>
                <a:cs typeface="Times New Roman" pitchFamily="18" charset="0"/>
              </a:rPr>
              <a:t>a smart city model </a:t>
            </a:r>
            <a:r>
              <a:rPr lang="en-US" sz="1050" dirty="0" smtClean="0">
                <a:latin typeface="Times New Roman" pitchFamily="18" charset="0"/>
                <a:cs typeface="Times New Roman" pitchFamily="18" charset="0"/>
              </a:rPr>
              <a:t>is </a:t>
            </a:r>
            <a:r>
              <a:rPr lang="en-US" sz="1050" dirty="0">
                <a:latin typeface="Times New Roman" pitchFamily="18" charset="0"/>
                <a:cs typeface="Times New Roman" pitchFamily="18" charset="0"/>
              </a:rPr>
              <a:t>an exciting project that </a:t>
            </a:r>
            <a:r>
              <a:rPr lang="en-US" sz="1050" dirty="0" smtClean="0">
                <a:latin typeface="Times New Roman" pitchFamily="18" charset="0"/>
                <a:cs typeface="Times New Roman" pitchFamily="18" charset="0"/>
              </a:rPr>
              <a:t>made involvement of  </a:t>
            </a:r>
            <a:r>
              <a:rPr lang="en-US" sz="1050" dirty="0">
                <a:latin typeface="Times New Roman" pitchFamily="18" charset="0"/>
                <a:cs typeface="Times New Roman" pitchFamily="18" charset="0"/>
              </a:rPr>
              <a:t>various aspects of civil </a:t>
            </a:r>
            <a:r>
              <a:rPr lang="en-US" sz="1050" dirty="0" smtClean="0">
                <a:latin typeface="Times New Roman" pitchFamily="18" charset="0"/>
                <a:cs typeface="Times New Roman" pitchFamily="18" charset="0"/>
              </a:rPr>
              <a:t>engineering. The </a:t>
            </a:r>
            <a:r>
              <a:rPr lang="en-US" sz="1050" dirty="0">
                <a:latin typeface="Times New Roman" pitchFamily="18" charset="0"/>
                <a:cs typeface="Times New Roman" pitchFamily="18" charset="0"/>
              </a:rPr>
              <a:t>model gives practical knowledge about components of </a:t>
            </a:r>
            <a:r>
              <a:rPr lang="en-US" sz="1050" dirty="0" smtClean="0">
                <a:latin typeface="Times New Roman" pitchFamily="18" charset="0"/>
                <a:cs typeface="Times New Roman" pitchFamily="18" charset="0"/>
              </a:rPr>
              <a:t>Dam</a:t>
            </a:r>
            <a:r>
              <a:rPr lang="en-US" sz="1050" dirty="0">
                <a:latin typeface="Times New Roman" pitchFamily="18" charset="0"/>
                <a:cs typeface="Times New Roman" pitchFamily="18" charset="0"/>
              </a:rPr>
              <a:t>, Hydro power generation &amp; </a:t>
            </a:r>
            <a:r>
              <a:rPr lang="en-US" sz="1050" dirty="0" smtClean="0">
                <a:latin typeface="Times New Roman" pitchFamily="18" charset="0"/>
                <a:cs typeface="Times New Roman" pitchFamily="18" charset="0"/>
              </a:rPr>
              <a:t>Irrigation </a:t>
            </a:r>
            <a:r>
              <a:rPr lang="en-US" sz="1050" dirty="0">
                <a:latin typeface="Times New Roman" pitchFamily="18" charset="0"/>
                <a:cs typeface="Times New Roman" pitchFamily="18" charset="0"/>
              </a:rPr>
              <a:t>system, regarding layout and construction of smart city, Railway track and fly over bridge. When civil engineering students collaborate on such a project, they </a:t>
            </a:r>
            <a:r>
              <a:rPr lang="en-US" sz="1050" dirty="0" smtClean="0">
                <a:latin typeface="Times New Roman" pitchFamily="18" charset="0"/>
                <a:cs typeface="Times New Roman" pitchFamily="18" charset="0"/>
              </a:rPr>
              <a:t>does not </a:t>
            </a:r>
            <a:r>
              <a:rPr lang="en-US" sz="1050" dirty="0">
                <a:latin typeface="Times New Roman" pitchFamily="18" charset="0"/>
                <a:cs typeface="Times New Roman" pitchFamily="18" charset="0"/>
              </a:rPr>
              <a:t>only learn about traditional civil engineering principles but also gain exposure to cutting-edge technologies and interdisciplinary </a:t>
            </a:r>
            <a:r>
              <a:rPr lang="en-US" sz="1050" dirty="0" smtClean="0">
                <a:latin typeface="Times New Roman" pitchFamily="18" charset="0"/>
                <a:cs typeface="Times New Roman" pitchFamily="18" charset="0"/>
              </a:rPr>
              <a:t>approaches, </a:t>
            </a:r>
            <a:r>
              <a:rPr lang="en-US" sz="1050" dirty="0">
                <a:latin typeface="Times New Roman" pitchFamily="18" charset="0"/>
                <a:cs typeface="Times New Roman" pitchFamily="18" charset="0"/>
              </a:rPr>
              <a:t>essential for building the cities of the future. This hands-on experience </a:t>
            </a:r>
            <a:r>
              <a:rPr lang="en-US" sz="1050" dirty="0" smtClean="0">
                <a:latin typeface="Times New Roman" pitchFamily="18" charset="0"/>
                <a:cs typeface="Times New Roman" pitchFamily="18" charset="0"/>
              </a:rPr>
              <a:t>made </a:t>
            </a:r>
            <a:r>
              <a:rPr lang="en-US" sz="1050" dirty="0">
                <a:latin typeface="Times New Roman" pitchFamily="18" charset="0"/>
                <a:cs typeface="Times New Roman" pitchFamily="18" charset="0"/>
              </a:rPr>
              <a:t>them prepare to address real-world urban challenges and contribute to sustainable development goals. </a:t>
            </a:r>
          </a:p>
        </p:txBody>
      </p:sp>
      <p:sp>
        <p:nvSpPr>
          <p:cNvPr id="13" name="Round Single Corner Rectangle 12"/>
          <p:cNvSpPr/>
          <p:nvPr/>
        </p:nvSpPr>
        <p:spPr>
          <a:xfrm>
            <a:off x="228600" y="9601200"/>
            <a:ext cx="6400800" cy="228600"/>
          </a:xfrm>
          <a:prstGeom prst="round1Rect">
            <a:avLst/>
          </a:prstGeom>
          <a:solidFill>
            <a:schemeClr val="tx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Times New Roman" pitchFamily="18" charset="0"/>
                <a:cs typeface="Times New Roman" pitchFamily="18" charset="0"/>
              </a:rPr>
              <a:t>ASHOKRAO MANE POLYTECHNIC, VATHAR                                                                         PAGE NO 4</a:t>
            </a:r>
            <a:endParaRPr lang="en-US" sz="1100" dirty="0">
              <a:solidFill>
                <a:schemeClr val="tx1"/>
              </a:solidFill>
              <a:latin typeface="Times New Roman" pitchFamily="18" charset="0"/>
              <a:cs typeface="Times New Roman" pitchFamily="18" charset="0"/>
            </a:endParaRPr>
          </a:p>
        </p:txBody>
      </p:sp>
      <p:sp>
        <p:nvSpPr>
          <p:cNvPr id="20" name="Round Single Corner Rectangle 19"/>
          <p:cNvSpPr/>
          <p:nvPr/>
        </p:nvSpPr>
        <p:spPr>
          <a:xfrm>
            <a:off x="228600" y="45720"/>
            <a:ext cx="6324600" cy="251460"/>
          </a:xfrm>
          <a:prstGeom prst="round1Rect">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Times New Roman" pitchFamily="18" charset="0"/>
                <a:cs typeface="Times New Roman" pitchFamily="18" charset="0"/>
              </a:rPr>
              <a:t>DEPARTMENT OF CIVIL ENGINEERING                                                                 TECHNICAL EVENT</a:t>
            </a:r>
            <a:endParaRPr lang="en-US" sz="1100" dirty="0">
              <a:solidFill>
                <a:schemeClr val="tx1"/>
              </a:solidFill>
              <a:latin typeface="Times New Roman" pitchFamily="18" charset="0"/>
              <a:cs typeface="Times New Roman" pitchFamily="18" charset="0"/>
            </a:endParaRPr>
          </a:p>
        </p:txBody>
      </p:sp>
      <p:sp>
        <p:nvSpPr>
          <p:cNvPr id="2" name="TextBox 1"/>
          <p:cNvSpPr txBox="1"/>
          <p:nvPr/>
        </p:nvSpPr>
        <p:spPr>
          <a:xfrm>
            <a:off x="2464569" y="380999"/>
            <a:ext cx="2037545" cy="307777"/>
          </a:xfrm>
          <a:prstGeom prst="rect">
            <a:avLst/>
          </a:prstGeom>
          <a:noFill/>
          <a:ln>
            <a:noFill/>
          </a:ln>
        </p:spPr>
        <p:txBody>
          <a:bodyPr wrap="none" rtlCol="0">
            <a:spAutoFit/>
          </a:bodyPr>
          <a:lstStyle/>
          <a:p>
            <a:r>
              <a:rPr lang="en-US" sz="1400" b="1" u="sng" dirty="0" smtClean="0">
                <a:latin typeface="Times New Roman" pitchFamily="18" charset="0"/>
                <a:cs typeface="Times New Roman" pitchFamily="18" charset="0"/>
              </a:rPr>
              <a:t>SMART CITY MODEL</a:t>
            </a:r>
            <a:endParaRPr lang="en-US" sz="1400" b="1" u="sng" dirty="0">
              <a:latin typeface="Times New Roman" pitchFamily="18" charset="0"/>
              <a:cs typeface="Times New Roman" pitchFamily="18" charset="0"/>
            </a:endParaRPr>
          </a:p>
        </p:txBody>
      </p:sp>
      <p:sp>
        <p:nvSpPr>
          <p:cNvPr id="4" name="Rectangle 3"/>
          <p:cNvSpPr/>
          <p:nvPr/>
        </p:nvSpPr>
        <p:spPr>
          <a:xfrm>
            <a:off x="609597" y="6629400"/>
            <a:ext cx="2514602"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Times New Roman" pitchFamily="18" charset="0"/>
                <a:cs typeface="Times New Roman" pitchFamily="18" charset="0"/>
              </a:rPr>
              <a:t>VIEW OF RADHANAGARI DAM MODEL</a:t>
            </a:r>
            <a:endParaRPr lang="en-IN" sz="1000" dirty="0">
              <a:solidFill>
                <a:schemeClr val="tx1"/>
              </a:solidFill>
              <a:latin typeface="Times New Roman" pitchFamily="18" charset="0"/>
              <a:cs typeface="Times New Roman" pitchFamily="18" charset="0"/>
            </a:endParaRPr>
          </a:p>
        </p:txBody>
      </p:sp>
      <p:sp>
        <p:nvSpPr>
          <p:cNvPr id="21" name="Rectangle 20"/>
          <p:cNvSpPr/>
          <p:nvPr/>
        </p:nvSpPr>
        <p:spPr>
          <a:xfrm>
            <a:off x="628647" y="9296400"/>
            <a:ext cx="2514602"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Times New Roman" pitchFamily="18" charset="0"/>
                <a:cs typeface="Times New Roman" pitchFamily="18" charset="0"/>
              </a:rPr>
              <a:t>VIEW OF SMART CITY AT NIGHT</a:t>
            </a:r>
            <a:endParaRPr lang="en-IN" sz="1000" dirty="0">
              <a:solidFill>
                <a:schemeClr val="tx1"/>
              </a:solidFill>
              <a:latin typeface="Times New Roman" pitchFamily="18" charset="0"/>
              <a:cs typeface="Times New Roman" pitchFamily="18" charset="0"/>
            </a:endParaRPr>
          </a:p>
        </p:txBody>
      </p:sp>
      <p:sp>
        <p:nvSpPr>
          <p:cNvPr id="22" name="Rectangle 21"/>
          <p:cNvSpPr/>
          <p:nvPr/>
        </p:nvSpPr>
        <p:spPr>
          <a:xfrm>
            <a:off x="3939538" y="3048000"/>
            <a:ext cx="2514602"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Times New Roman" pitchFamily="18" charset="0"/>
                <a:cs typeface="Times New Roman" pitchFamily="18" charset="0"/>
              </a:rPr>
              <a:t>VIEW OF SMART CITY DURING DAY</a:t>
            </a:r>
            <a:endParaRPr lang="en-IN" sz="1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056785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390900" y="297180"/>
            <a:ext cx="3162300" cy="930402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endParaRPr lang="en-US" sz="1050" dirty="0" smtClean="0">
              <a:solidFill>
                <a:schemeClr val="tx1"/>
              </a:solidFill>
            </a:endParaRPr>
          </a:p>
          <a:p>
            <a:pPr algn="just">
              <a:buNone/>
            </a:pPr>
            <a:endParaRPr lang="en-US" sz="1050" dirty="0">
              <a:solidFill>
                <a:schemeClr val="tx1"/>
              </a:solidFill>
            </a:endParaRPr>
          </a:p>
          <a:p>
            <a:pPr algn="ctr"/>
            <a:endParaRPr lang="en-US" sz="1050" dirty="0">
              <a:solidFill>
                <a:schemeClr val="tx1"/>
              </a:solidFill>
            </a:endParaRPr>
          </a:p>
        </p:txBody>
      </p:sp>
      <p:sp>
        <p:nvSpPr>
          <p:cNvPr id="2" name="TextBox 1"/>
          <p:cNvSpPr txBox="1"/>
          <p:nvPr/>
        </p:nvSpPr>
        <p:spPr>
          <a:xfrm>
            <a:off x="4190999" y="713600"/>
            <a:ext cx="1904999" cy="276999"/>
          </a:xfrm>
          <a:prstGeom prst="rect">
            <a:avLst/>
          </a:prstGeom>
          <a:noFill/>
          <a:ln>
            <a:solidFill>
              <a:schemeClr val="accent1">
                <a:lumMod val="75000"/>
              </a:schemeClr>
            </a:solidFill>
          </a:ln>
        </p:spPr>
        <p:txBody>
          <a:bodyPr wrap="square" rtlCol="0">
            <a:spAutoFit/>
          </a:bodyPr>
          <a:lstStyle/>
          <a:p>
            <a:pPr algn="just"/>
            <a:r>
              <a:rPr lang="en-US" sz="1200" dirty="0" smtClean="0">
                <a:latin typeface="Times New Roman" pitchFamily="18" charset="0"/>
                <a:cs typeface="Times New Roman" pitchFamily="18" charset="0"/>
              </a:rPr>
              <a:t>PAPER PRESENTATION</a:t>
            </a:r>
            <a:endParaRPr lang="en-US" sz="1200" dirty="0">
              <a:latin typeface="Times New Roman" pitchFamily="18" charset="0"/>
              <a:cs typeface="Times New Roman" pitchFamily="18" charset="0"/>
            </a:endParaRPr>
          </a:p>
        </p:txBody>
      </p:sp>
      <p:pic>
        <p:nvPicPr>
          <p:cNvPr id="11" name="Picture 10" descr="C:\Users\civil\Downloads\WhatsApp Image 2024-04-24 at 11.10.59 AM.jpeg"/>
          <p:cNvPicPr/>
          <p:nvPr/>
        </p:nvPicPr>
        <p:blipFill>
          <a:blip r:embed="rId2" cstate="print"/>
          <a:srcRect/>
          <a:stretch>
            <a:fillRect/>
          </a:stretch>
        </p:blipFill>
        <p:spPr bwMode="auto">
          <a:xfrm>
            <a:off x="533400" y="1095821"/>
            <a:ext cx="2667000" cy="2409379"/>
          </a:xfrm>
          <a:prstGeom prst="rect">
            <a:avLst/>
          </a:prstGeom>
          <a:noFill/>
          <a:ln w="9525">
            <a:solidFill>
              <a:schemeClr val="tx1"/>
            </a:solidFill>
            <a:miter lim="800000"/>
            <a:headEnd/>
            <a:tailEnd/>
          </a:ln>
        </p:spPr>
      </p:pic>
      <p:pic>
        <p:nvPicPr>
          <p:cNvPr id="13" name="Picture 2" descr="C:\Users\pl2\Desktop\Admission\AX\sdfv\WhatsApp Image 2024-04-24 at 11.09.49 AM (1).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4610100"/>
            <a:ext cx="2667000" cy="2409379"/>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990600" y="713601"/>
            <a:ext cx="1876539" cy="276999"/>
          </a:xfrm>
          <a:prstGeom prst="rect">
            <a:avLst/>
          </a:prstGeom>
          <a:noFill/>
          <a:ln>
            <a:solidFill>
              <a:schemeClr val="accent1">
                <a:lumMod val="75000"/>
              </a:schemeClr>
            </a:solidFill>
          </a:ln>
        </p:spPr>
        <p:txBody>
          <a:bodyPr wrap="none" rtlCol="0">
            <a:spAutoFit/>
          </a:bodyPr>
          <a:lstStyle/>
          <a:p>
            <a:r>
              <a:rPr lang="en-US" sz="1200" dirty="0" smtClean="0">
                <a:latin typeface="Times New Roman" pitchFamily="18" charset="0"/>
                <a:cs typeface="Times New Roman" pitchFamily="18" charset="0"/>
              </a:rPr>
              <a:t>BEAM MODEL MAKING</a:t>
            </a:r>
            <a:endParaRPr lang="en-US" sz="1200" dirty="0">
              <a:latin typeface="Times New Roman" pitchFamily="18" charset="0"/>
              <a:cs typeface="Times New Roman" pitchFamily="18" charset="0"/>
            </a:endParaRPr>
          </a:p>
        </p:txBody>
      </p:sp>
      <p:sp>
        <p:nvSpPr>
          <p:cNvPr id="4" name="Rectangle 3"/>
          <p:cNvSpPr/>
          <p:nvPr/>
        </p:nvSpPr>
        <p:spPr>
          <a:xfrm>
            <a:off x="2784317" y="381000"/>
            <a:ext cx="1406683" cy="27699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smtClean="0">
                <a:solidFill>
                  <a:schemeClr val="tx1"/>
                </a:solidFill>
                <a:latin typeface="Times New Roman" pitchFamily="18" charset="0"/>
                <a:cs typeface="Times New Roman" pitchFamily="18" charset="0"/>
              </a:rPr>
              <a:t>REFLEX  2K24</a:t>
            </a:r>
            <a:endParaRPr lang="en-US" sz="1400" b="1" u="sng" dirty="0">
              <a:solidFill>
                <a:schemeClr val="tx1"/>
              </a:solidFill>
              <a:latin typeface="Times New Roman" pitchFamily="18" charset="0"/>
              <a:cs typeface="Times New Roman" pitchFamily="18" charset="0"/>
            </a:endParaRPr>
          </a:p>
        </p:txBody>
      </p:sp>
      <p:pic>
        <p:nvPicPr>
          <p:cNvPr id="19" name="Picture 4" descr="C:\Users\pl2\Desktop\Admission\AX\sdfv\IMG-20230415-WA001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57600" y="1224541"/>
            <a:ext cx="2590800" cy="2433059"/>
          </a:xfrm>
          <a:prstGeom prst="rect">
            <a:avLst/>
          </a:prstGeom>
          <a:noFill/>
          <a:ln w="9525">
            <a:solidFill>
              <a:schemeClr val="tx1"/>
            </a:solidFill>
          </a:ln>
          <a:extLst>
            <a:ext uri="{909E8E84-426E-40DD-AFC4-6F175D3DCCD1}">
              <a14:hiddenFill xmlns:a14="http://schemas.microsoft.com/office/drawing/2010/main" xmlns="">
                <a:solidFill>
                  <a:srgbClr val="FFFFFF"/>
                </a:solidFill>
              </a14:hiddenFill>
            </a:ext>
          </a:extLst>
        </p:spPr>
      </p:pic>
      <p:pic>
        <p:nvPicPr>
          <p:cNvPr id="20" name="Picture 5" descr="C:\Users\pl2\Desktop\Admission\AX\sdfv\IMG-20230415-WA0008.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57600" y="3915221"/>
            <a:ext cx="2590800" cy="2561779"/>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19100" y="7047027"/>
            <a:ext cx="2895600" cy="2516073"/>
          </a:xfrm>
          <a:prstGeom prst="rect">
            <a:avLst/>
          </a:prstGeom>
          <a:noFill/>
        </p:spPr>
        <p:txBody>
          <a:bodyPr wrap="square" rtlCol="0">
            <a:spAutoFit/>
          </a:bodyPr>
          <a:lstStyle/>
          <a:p>
            <a:pPr algn="just"/>
            <a:r>
              <a:rPr lang="en-US" sz="1050" dirty="0" smtClean="0">
                <a:latin typeface="Times New Roman" pitchFamily="18" charset="0"/>
                <a:cs typeface="Times New Roman" pitchFamily="18" charset="0"/>
              </a:rPr>
              <a:t>Beam </a:t>
            </a:r>
            <a:r>
              <a:rPr lang="en-US" sz="1050" dirty="0">
                <a:latin typeface="Times New Roman" pitchFamily="18" charset="0"/>
                <a:cs typeface="Times New Roman" pitchFamily="18" charset="0"/>
              </a:rPr>
              <a:t>M</a:t>
            </a:r>
            <a:r>
              <a:rPr lang="en-US" sz="1050" dirty="0" smtClean="0">
                <a:latin typeface="Times New Roman" pitchFamily="18" charset="0"/>
                <a:cs typeface="Times New Roman" pitchFamily="18" charset="0"/>
              </a:rPr>
              <a:t>odel </a:t>
            </a:r>
            <a:r>
              <a:rPr lang="en-US" sz="1050" dirty="0">
                <a:latin typeface="Times New Roman" pitchFamily="18" charset="0"/>
                <a:cs typeface="Times New Roman" pitchFamily="18" charset="0"/>
              </a:rPr>
              <a:t>M</a:t>
            </a:r>
            <a:r>
              <a:rPr lang="en-US" sz="1050" dirty="0" smtClean="0">
                <a:latin typeface="Times New Roman" pitchFamily="18" charset="0"/>
                <a:cs typeface="Times New Roman" pitchFamily="18" charset="0"/>
              </a:rPr>
              <a:t>aking </a:t>
            </a:r>
            <a:r>
              <a:rPr lang="en-US" sz="1050" dirty="0">
                <a:latin typeface="Times New Roman" pitchFamily="18" charset="0"/>
                <a:cs typeface="Times New Roman" pitchFamily="18" charset="0"/>
              </a:rPr>
              <a:t>competition among civil engineering students </a:t>
            </a:r>
            <a:r>
              <a:rPr lang="en-US" sz="1050" dirty="0" smtClean="0">
                <a:latin typeface="Times New Roman" pitchFamily="18" charset="0"/>
                <a:cs typeface="Times New Roman" pitchFamily="18" charset="0"/>
              </a:rPr>
              <a:t>creates a </a:t>
            </a:r>
            <a:r>
              <a:rPr lang="en-US" sz="1050" dirty="0">
                <a:latin typeface="Times New Roman" pitchFamily="18" charset="0"/>
                <a:cs typeface="Times New Roman" pitchFamily="18" charset="0"/>
              </a:rPr>
              <a:t>fantastic opportunity to showcase creativity, engineering skills, and knowledge of structural </a:t>
            </a:r>
            <a:r>
              <a:rPr lang="en-US" sz="1050" dirty="0" smtClean="0">
                <a:latin typeface="Times New Roman" pitchFamily="18" charset="0"/>
                <a:cs typeface="Times New Roman" pitchFamily="18" charset="0"/>
              </a:rPr>
              <a:t>principle. </a:t>
            </a:r>
            <a:r>
              <a:rPr lang="en-US" sz="1050" dirty="0">
                <a:latin typeface="Times New Roman" pitchFamily="18" charset="0"/>
                <a:cs typeface="Times New Roman" pitchFamily="18" charset="0"/>
              </a:rPr>
              <a:t>A beam model making </a:t>
            </a:r>
            <a:r>
              <a:rPr lang="en-US" sz="1050" dirty="0" smtClean="0">
                <a:latin typeface="Times New Roman" pitchFamily="18" charset="0"/>
                <a:cs typeface="Times New Roman" pitchFamily="18" charset="0"/>
              </a:rPr>
              <a:t>competition does </a:t>
            </a:r>
            <a:r>
              <a:rPr lang="en-US" sz="1050" dirty="0">
                <a:latin typeface="Times New Roman" pitchFamily="18" charset="0"/>
                <a:cs typeface="Times New Roman" pitchFamily="18" charset="0"/>
              </a:rPr>
              <a:t>not only </a:t>
            </a:r>
            <a:r>
              <a:rPr lang="en-US" sz="1050" dirty="0" smtClean="0">
                <a:latin typeface="Times New Roman" pitchFamily="18" charset="0"/>
                <a:cs typeface="Times New Roman" pitchFamily="18" charset="0"/>
              </a:rPr>
              <a:t>enhances </a:t>
            </a:r>
            <a:r>
              <a:rPr lang="en-US" sz="1050" dirty="0">
                <a:latin typeface="Times New Roman" pitchFamily="18" charset="0"/>
                <a:cs typeface="Times New Roman" pitchFamily="18" charset="0"/>
              </a:rPr>
              <a:t>technical skills but also encourages creativity, teamwork, and practical application of engineering </a:t>
            </a:r>
            <a:r>
              <a:rPr lang="en-US" sz="1050" dirty="0" smtClean="0">
                <a:latin typeface="Times New Roman" pitchFamily="18" charset="0"/>
                <a:cs typeface="Times New Roman" pitchFamily="18" charset="0"/>
              </a:rPr>
              <a:t>principles among the participants. </a:t>
            </a:r>
            <a:r>
              <a:rPr lang="en-US" sz="1050" dirty="0">
                <a:latin typeface="Times New Roman" pitchFamily="18" charset="0"/>
                <a:cs typeface="Times New Roman" pitchFamily="18" charset="0"/>
              </a:rPr>
              <a:t>It </a:t>
            </a:r>
            <a:r>
              <a:rPr lang="en-US" sz="1050" dirty="0" smtClean="0">
                <a:latin typeface="Times New Roman" pitchFamily="18" charset="0"/>
                <a:cs typeface="Times New Roman" pitchFamily="18" charset="0"/>
              </a:rPr>
              <a:t>made </a:t>
            </a:r>
            <a:r>
              <a:rPr lang="en-US" sz="1050" dirty="0">
                <a:latin typeface="Times New Roman" pitchFamily="18" charset="0"/>
                <a:cs typeface="Times New Roman" pitchFamily="18" charset="0"/>
              </a:rPr>
              <a:t>a memorable and valuable experience for civil engineering students, preparing them for future challenges in the field of structural engineering and beyond. Students </a:t>
            </a:r>
            <a:r>
              <a:rPr lang="en-US" sz="1050" dirty="0" smtClean="0">
                <a:latin typeface="Times New Roman" pitchFamily="18" charset="0"/>
                <a:cs typeface="Times New Roman" pitchFamily="18" charset="0"/>
              </a:rPr>
              <a:t>got </a:t>
            </a:r>
            <a:r>
              <a:rPr lang="en-US" sz="1050" dirty="0">
                <a:latin typeface="Times New Roman" pitchFamily="18" charset="0"/>
                <a:cs typeface="Times New Roman" pitchFamily="18" charset="0"/>
              </a:rPr>
              <a:t>practical experience in designing and building structural components, applying theoretical knowledge to a real-world problem.</a:t>
            </a:r>
          </a:p>
        </p:txBody>
      </p:sp>
      <p:sp>
        <p:nvSpPr>
          <p:cNvPr id="16" name="TextBox 15"/>
          <p:cNvSpPr txBox="1"/>
          <p:nvPr/>
        </p:nvSpPr>
        <p:spPr>
          <a:xfrm>
            <a:off x="3505200" y="7417475"/>
            <a:ext cx="2971800" cy="2031325"/>
          </a:xfrm>
          <a:prstGeom prst="rect">
            <a:avLst/>
          </a:prstGeom>
          <a:noFill/>
        </p:spPr>
        <p:txBody>
          <a:bodyPr wrap="square" rtlCol="0">
            <a:spAutoFit/>
          </a:bodyPr>
          <a:lstStyle/>
          <a:p>
            <a:pPr algn="just"/>
            <a:r>
              <a:rPr lang="en-US" sz="1050" dirty="0">
                <a:latin typeface="Times New Roman" pitchFamily="18" charset="0"/>
                <a:cs typeface="Times New Roman" pitchFamily="18" charset="0"/>
              </a:rPr>
              <a:t>The Civil Engineering Paper Presentation Competition </a:t>
            </a:r>
            <a:r>
              <a:rPr lang="en-US" sz="1050" dirty="0" smtClean="0">
                <a:latin typeface="Times New Roman" pitchFamily="18" charset="0"/>
                <a:cs typeface="Times New Roman" pitchFamily="18" charset="0"/>
              </a:rPr>
              <a:t> </a:t>
            </a:r>
            <a:r>
              <a:rPr lang="en-US" sz="1050" dirty="0">
                <a:latin typeface="Times New Roman" pitchFamily="18" charset="0"/>
                <a:cs typeface="Times New Roman" pitchFamily="18" charset="0"/>
              </a:rPr>
              <a:t>showcased a diverse array of innovative research and cutting-edge developments in the field. Participants from various academic </a:t>
            </a:r>
            <a:r>
              <a:rPr lang="en-US" sz="1050" dirty="0" smtClean="0">
                <a:latin typeface="Times New Roman" pitchFamily="18" charset="0"/>
                <a:cs typeface="Times New Roman" pitchFamily="18" charset="0"/>
              </a:rPr>
              <a:t>institutions </a:t>
            </a:r>
            <a:r>
              <a:rPr lang="en-US" sz="1050" dirty="0">
                <a:latin typeface="Times New Roman" pitchFamily="18" charset="0"/>
                <a:cs typeface="Times New Roman" pitchFamily="18" charset="0"/>
              </a:rPr>
              <a:t>presented their papers on topics ranging from structural engineering and transportation to environmental sustainability and construction management. </a:t>
            </a:r>
            <a:r>
              <a:rPr lang="en-US" sz="1050" dirty="0" smtClean="0">
                <a:latin typeface="Times New Roman" pitchFamily="18" charset="0"/>
                <a:cs typeface="Times New Roman" pitchFamily="18" charset="0"/>
              </a:rPr>
              <a:t>This </a:t>
            </a:r>
            <a:r>
              <a:rPr lang="en-US" sz="1050" dirty="0">
                <a:latin typeface="Times New Roman" pitchFamily="18" charset="0"/>
                <a:cs typeface="Times New Roman" pitchFamily="18" charset="0"/>
              </a:rPr>
              <a:t>event provided a platform for networking among </a:t>
            </a:r>
            <a:r>
              <a:rPr lang="en-US" sz="1050" dirty="0" smtClean="0">
                <a:latin typeface="Times New Roman" pitchFamily="18" charset="0"/>
                <a:cs typeface="Times New Roman" pitchFamily="18" charset="0"/>
              </a:rPr>
              <a:t>participants and judges. </a:t>
            </a:r>
            <a:r>
              <a:rPr lang="en-US" sz="1050" dirty="0">
                <a:latin typeface="Times New Roman" pitchFamily="18" charset="0"/>
                <a:cs typeface="Times New Roman" pitchFamily="18" charset="0"/>
              </a:rPr>
              <a:t>It facilitated discussions on potential collaborations, future research directions, and career opportunities within the civil engineering community.</a:t>
            </a:r>
          </a:p>
        </p:txBody>
      </p:sp>
      <p:sp>
        <p:nvSpPr>
          <p:cNvPr id="17" name="TextBox 16"/>
          <p:cNvSpPr txBox="1"/>
          <p:nvPr/>
        </p:nvSpPr>
        <p:spPr>
          <a:xfrm>
            <a:off x="457200" y="3528879"/>
            <a:ext cx="2819400" cy="900246"/>
          </a:xfrm>
          <a:prstGeom prst="rect">
            <a:avLst/>
          </a:prstGeom>
          <a:noFill/>
        </p:spPr>
        <p:txBody>
          <a:bodyPr wrap="square" rtlCol="0">
            <a:spAutoFit/>
          </a:bodyPr>
          <a:lstStyle/>
          <a:p>
            <a:pPr algn="just"/>
            <a:r>
              <a:rPr lang="en-US" sz="1050" i="1" dirty="0" smtClean="0">
                <a:latin typeface="Times New Roman" pitchFamily="18" charset="0"/>
                <a:cs typeface="Times New Roman" pitchFamily="18" charset="0"/>
              </a:rPr>
              <a:t>The inauguration of </a:t>
            </a:r>
            <a:r>
              <a:rPr lang="en-US" sz="1050" i="1" dirty="0">
                <a:latin typeface="Times New Roman" pitchFamily="18" charset="0"/>
                <a:cs typeface="Times New Roman" pitchFamily="18" charset="0"/>
              </a:rPr>
              <a:t>“Beam Model Making Competition” </a:t>
            </a:r>
            <a:r>
              <a:rPr lang="en-US" sz="1050" i="1" dirty="0" smtClean="0">
                <a:latin typeface="Times New Roman" pitchFamily="18" charset="0"/>
                <a:cs typeface="Times New Roman" pitchFamily="18" charset="0"/>
              </a:rPr>
              <a:t>by Hon. sou. Manisha  Vijaysinh </a:t>
            </a:r>
            <a:r>
              <a:rPr lang="en-US" sz="1050" i="1" dirty="0">
                <a:latin typeface="Times New Roman" pitchFamily="18" charset="0"/>
                <a:cs typeface="Times New Roman" pitchFamily="18" charset="0"/>
              </a:rPr>
              <a:t>Mane (Ex member </a:t>
            </a:r>
            <a:r>
              <a:rPr lang="en-US" sz="1050" i="1" dirty="0" smtClean="0">
                <a:latin typeface="Times New Roman" pitchFamily="18" charset="0"/>
                <a:cs typeface="Times New Roman" pitchFamily="18" charset="0"/>
              </a:rPr>
              <a:t>ZP </a:t>
            </a:r>
            <a:r>
              <a:rPr lang="en-US" sz="1050" i="1" dirty="0">
                <a:latin typeface="Times New Roman" pitchFamily="18" charset="0"/>
                <a:cs typeface="Times New Roman" pitchFamily="18" charset="0"/>
              </a:rPr>
              <a:t>Kolhapur) </a:t>
            </a:r>
            <a:r>
              <a:rPr lang="en-US" sz="1050" i="1" dirty="0" smtClean="0">
                <a:latin typeface="Times New Roman" pitchFamily="18" charset="0"/>
                <a:cs typeface="Times New Roman" pitchFamily="18" charset="0"/>
              </a:rPr>
              <a:t>in presence of Prof. Y.  R. Gurav, Principal,  Ashokrao Mane Polytechnic, Vathar tarf Vadgaon.</a:t>
            </a:r>
            <a:endParaRPr lang="en-US" sz="1050" i="1" dirty="0"/>
          </a:p>
        </p:txBody>
      </p:sp>
      <p:sp>
        <p:nvSpPr>
          <p:cNvPr id="18" name="TextBox 17"/>
          <p:cNvSpPr txBox="1"/>
          <p:nvPr/>
        </p:nvSpPr>
        <p:spPr>
          <a:xfrm>
            <a:off x="3581400" y="6585719"/>
            <a:ext cx="2743200" cy="577081"/>
          </a:xfrm>
          <a:prstGeom prst="rect">
            <a:avLst/>
          </a:prstGeom>
          <a:noFill/>
        </p:spPr>
        <p:txBody>
          <a:bodyPr wrap="square" rtlCol="0">
            <a:spAutoFit/>
          </a:bodyPr>
          <a:lstStyle/>
          <a:p>
            <a:pPr algn="just"/>
            <a:r>
              <a:rPr lang="en-US" sz="1050" i="1" dirty="0" smtClean="0">
                <a:latin typeface="Times New Roman" pitchFamily="18" charset="0"/>
                <a:cs typeface="Times New Roman" pitchFamily="18" charset="0"/>
              </a:rPr>
              <a:t>Participants presenting their seminar at Paper Presentation Competition  conducted by Department of Civil Engineering</a:t>
            </a:r>
            <a:endParaRPr lang="en-US" sz="1050" i="1" dirty="0"/>
          </a:p>
        </p:txBody>
      </p:sp>
      <p:sp>
        <p:nvSpPr>
          <p:cNvPr id="21" name="Round Single Corner Rectangle 20"/>
          <p:cNvSpPr/>
          <p:nvPr/>
        </p:nvSpPr>
        <p:spPr>
          <a:xfrm>
            <a:off x="228600" y="9601200"/>
            <a:ext cx="6324600" cy="228600"/>
          </a:xfrm>
          <a:prstGeom prst="round1Rect">
            <a:avLst/>
          </a:prstGeom>
          <a:solidFill>
            <a:schemeClr val="tx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Times New Roman" pitchFamily="18" charset="0"/>
                <a:cs typeface="Times New Roman" pitchFamily="18" charset="0"/>
              </a:rPr>
              <a:t>ASHOKRAO MANE POLYTECHNIC, VATHAR                                                                        PAGE NO 5</a:t>
            </a:r>
            <a:endParaRPr lang="en-US" sz="1100" dirty="0">
              <a:solidFill>
                <a:schemeClr val="tx1"/>
              </a:solidFill>
              <a:latin typeface="Times New Roman" pitchFamily="18" charset="0"/>
              <a:cs typeface="Times New Roman" pitchFamily="18" charset="0"/>
            </a:endParaRPr>
          </a:p>
        </p:txBody>
      </p:sp>
      <p:sp>
        <p:nvSpPr>
          <p:cNvPr id="24" name="Round Single Corner Rectangle 23"/>
          <p:cNvSpPr/>
          <p:nvPr/>
        </p:nvSpPr>
        <p:spPr>
          <a:xfrm>
            <a:off x="228600" y="45720"/>
            <a:ext cx="6324600" cy="251460"/>
          </a:xfrm>
          <a:prstGeom prst="round1Rect">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Times New Roman" pitchFamily="18" charset="0"/>
                <a:cs typeface="Times New Roman" pitchFamily="18" charset="0"/>
              </a:rPr>
              <a:t>DEPARTMENT OF CIVIL ENGINEERING                                                                 TECHNICAL EVENT</a:t>
            </a:r>
            <a:endParaRPr lang="en-US" sz="11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267034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304800"/>
            <a:ext cx="3200400" cy="92964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endParaRPr lang="en-US" sz="1050" dirty="0" smtClean="0">
              <a:solidFill>
                <a:schemeClr val="tx1"/>
              </a:solidFill>
            </a:endParaRPr>
          </a:p>
          <a:p>
            <a:pPr algn="just">
              <a:buNone/>
            </a:pPr>
            <a:endParaRPr lang="en-US" sz="1050" dirty="0">
              <a:solidFill>
                <a:schemeClr val="tx1"/>
              </a:solidFill>
            </a:endParaRPr>
          </a:p>
          <a:p>
            <a:pPr algn="ctr"/>
            <a:endParaRPr lang="en-US" sz="1050" dirty="0">
              <a:solidFill>
                <a:schemeClr val="tx1"/>
              </a:solidFill>
            </a:endParaRPr>
          </a:p>
        </p:txBody>
      </p:sp>
      <p:sp>
        <p:nvSpPr>
          <p:cNvPr id="23" name="Round Single Corner Rectangle 22"/>
          <p:cNvSpPr/>
          <p:nvPr/>
        </p:nvSpPr>
        <p:spPr>
          <a:xfrm>
            <a:off x="228600" y="66675"/>
            <a:ext cx="6324600" cy="228600"/>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Times New Roman" pitchFamily="18" charset="0"/>
                <a:cs typeface="Times New Roman" pitchFamily="18" charset="0"/>
              </a:rPr>
              <a:t>DEPARTMENT OF CIVIL ENGINEERING                                                                            REFLEX 2K24</a:t>
            </a:r>
            <a:endParaRPr lang="en-US" sz="1100" dirty="0">
              <a:solidFill>
                <a:schemeClr val="tx1"/>
              </a:solidFill>
              <a:latin typeface="Times New Roman" pitchFamily="18" charset="0"/>
              <a:cs typeface="Times New Roman" pitchFamily="18" charset="0"/>
            </a:endParaRPr>
          </a:p>
        </p:txBody>
      </p:sp>
      <p:sp>
        <p:nvSpPr>
          <p:cNvPr id="2" name="TextBox 1"/>
          <p:cNvSpPr txBox="1"/>
          <p:nvPr/>
        </p:nvSpPr>
        <p:spPr>
          <a:xfrm>
            <a:off x="3581400" y="789801"/>
            <a:ext cx="2971800" cy="276999"/>
          </a:xfrm>
          <a:prstGeom prst="rect">
            <a:avLst/>
          </a:prstGeom>
          <a:noFill/>
          <a:ln>
            <a:solidFill>
              <a:schemeClr val="accent1">
                <a:lumMod val="75000"/>
              </a:schemeClr>
            </a:solidFill>
          </a:ln>
        </p:spPr>
        <p:txBody>
          <a:bodyPr wrap="square" rtlCol="0">
            <a:spAutoFit/>
          </a:bodyPr>
          <a:lstStyle/>
          <a:p>
            <a:r>
              <a:rPr lang="en-US" sz="1200" dirty="0" smtClean="0">
                <a:latin typeface="Times New Roman" pitchFamily="18" charset="0"/>
                <a:cs typeface="Times New Roman" pitchFamily="18" charset="0"/>
              </a:rPr>
              <a:t>POSTER PRESENTATION COMPETITION</a:t>
            </a:r>
            <a:endParaRPr lang="en-US" sz="1200" dirty="0">
              <a:latin typeface="Times New Roman" pitchFamily="18" charset="0"/>
              <a:cs typeface="Times New Roman" pitchFamily="18" charset="0"/>
            </a:endParaRPr>
          </a:p>
        </p:txBody>
      </p:sp>
      <p:sp>
        <p:nvSpPr>
          <p:cNvPr id="14" name="TextBox 13"/>
          <p:cNvSpPr txBox="1"/>
          <p:nvPr/>
        </p:nvSpPr>
        <p:spPr>
          <a:xfrm>
            <a:off x="850807" y="789801"/>
            <a:ext cx="1955985" cy="276999"/>
          </a:xfrm>
          <a:prstGeom prst="rect">
            <a:avLst/>
          </a:prstGeom>
          <a:noFill/>
          <a:ln>
            <a:solidFill>
              <a:schemeClr val="accent1">
                <a:lumMod val="75000"/>
              </a:schemeClr>
            </a:solidFill>
          </a:ln>
        </p:spPr>
        <p:txBody>
          <a:bodyPr wrap="none" rtlCol="0">
            <a:spAutoFit/>
          </a:bodyPr>
          <a:lstStyle/>
          <a:p>
            <a:r>
              <a:rPr lang="en-US" sz="1200" dirty="0" smtClean="0">
                <a:latin typeface="Times New Roman" pitchFamily="18" charset="0"/>
                <a:cs typeface="Times New Roman" pitchFamily="18" charset="0"/>
              </a:rPr>
              <a:t>RANGOLI COMPETITION</a:t>
            </a:r>
            <a:endParaRPr lang="en-US" sz="1200" dirty="0">
              <a:latin typeface="Times New Roman" pitchFamily="18" charset="0"/>
              <a:cs typeface="Times New Roman" pitchFamily="18" charset="0"/>
            </a:endParaRPr>
          </a:p>
        </p:txBody>
      </p:sp>
      <p:sp>
        <p:nvSpPr>
          <p:cNvPr id="4" name="Rectangle 3"/>
          <p:cNvSpPr/>
          <p:nvPr/>
        </p:nvSpPr>
        <p:spPr>
          <a:xfrm>
            <a:off x="2181225" y="408027"/>
            <a:ext cx="2495550" cy="27699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itchFamily="18" charset="0"/>
                <a:cs typeface="Times New Roman" pitchFamily="18" charset="0"/>
              </a:rPr>
              <a:t> </a:t>
            </a:r>
            <a:r>
              <a:rPr lang="en-US" sz="1400" b="1" u="sng" dirty="0" smtClean="0">
                <a:solidFill>
                  <a:schemeClr val="tx1"/>
                </a:solidFill>
                <a:latin typeface="Times New Roman" pitchFamily="18" charset="0"/>
                <a:cs typeface="Times New Roman" pitchFamily="18" charset="0"/>
              </a:rPr>
              <a:t>ANNUAL FUNCTION 2K24</a:t>
            </a:r>
            <a:endParaRPr lang="en-US" sz="1400" b="1" u="sng" dirty="0">
              <a:solidFill>
                <a:schemeClr val="tx1"/>
              </a:solidFill>
              <a:latin typeface="Times New Roman" pitchFamily="18" charset="0"/>
              <a:cs typeface="Times New Roman" pitchFamily="18" charset="0"/>
            </a:endParaRPr>
          </a:p>
        </p:txBody>
      </p:sp>
      <p:sp>
        <p:nvSpPr>
          <p:cNvPr id="17" name="TextBox 16"/>
          <p:cNvSpPr txBox="1"/>
          <p:nvPr/>
        </p:nvSpPr>
        <p:spPr>
          <a:xfrm>
            <a:off x="381000" y="3470702"/>
            <a:ext cx="2743200" cy="415498"/>
          </a:xfrm>
          <a:prstGeom prst="rect">
            <a:avLst/>
          </a:prstGeom>
          <a:noFill/>
        </p:spPr>
        <p:txBody>
          <a:bodyPr wrap="square" rtlCol="0">
            <a:spAutoFit/>
          </a:bodyPr>
          <a:lstStyle/>
          <a:p>
            <a:pPr algn="just"/>
            <a:r>
              <a:rPr lang="en-US" sz="1050" i="1" dirty="0" smtClean="0">
                <a:latin typeface="Times New Roman" pitchFamily="18" charset="0"/>
                <a:cs typeface="Times New Roman" pitchFamily="18" charset="0"/>
              </a:rPr>
              <a:t>The inauguration of Rangoli Competition by Mrs. </a:t>
            </a:r>
            <a:r>
              <a:rPr lang="en-US" sz="1050" i="1" dirty="0" err="1" smtClean="0">
                <a:latin typeface="Times New Roman" pitchFamily="18" charset="0"/>
                <a:cs typeface="Times New Roman" pitchFamily="18" charset="0"/>
              </a:rPr>
              <a:t>Satwashila</a:t>
            </a:r>
            <a:r>
              <a:rPr lang="en-US" sz="1050" i="1" dirty="0" smtClean="0">
                <a:latin typeface="Times New Roman" pitchFamily="18" charset="0"/>
                <a:cs typeface="Times New Roman" pitchFamily="18" charset="0"/>
              </a:rPr>
              <a:t> </a:t>
            </a:r>
            <a:r>
              <a:rPr lang="en-US" sz="1050" i="1" dirty="0" err="1" smtClean="0">
                <a:latin typeface="Times New Roman" pitchFamily="18" charset="0"/>
                <a:cs typeface="Times New Roman" pitchFamily="18" charset="0"/>
              </a:rPr>
              <a:t>Kadam</a:t>
            </a:r>
            <a:r>
              <a:rPr lang="en-US" sz="1050" i="1" dirty="0" smtClean="0">
                <a:latin typeface="Times New Roman" pitchFamily="18" charset="0"/>
                <a:cs typeface="Times New Roman" pitchFamily="18" charset="0"/>
              </a:rPr>
              <a:t> Mam.</a:t>
            </a:r>
            <a:endParaRPr lang="en-US" sz="1050" i="1" dirty="0"/>
          </a:p>
        </p:txBody>
      </p:sp>
      <p:pic>
        <p:nvPicPr>
          <p:cNvPr id="1026" name="Picture 2" descr="C:\Users\pl2\Desktop\Admission\AX\sdfv\WhatsApp Image 2024-04-24 at 11.07.45 AM.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6725" y="3962400"/>
            <a:ext cx="2590800" cy="22860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1027" name="Picture 3" descr="C:\Users\pl2\Desktop\Admission\AX\sdfv\IMG-20240709-WA000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143000"/>
            <a:ext cx="2590800" cy="22860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72452" y="3962400"/>
            <a:ext cx="2590800" cy="2286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772452" y="6400800"/>
            <a:ext cx="2590800" cy="2362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TextBox 19"/>
          <p:cNvSpPr txBox="1"/>
          <p:nvPr/>
        </p:nvSpPr>
        <p:spPr>
          <a:xfrm>
            <a:off x="3657600" y="3470702"/>
            <a:ext cx="2743199" cy="415498"/>
          </a:xfrm>
          <a:prstGeom prst="rect">
            <a:avLst/>
          </a:prstGeom>
          <a:noFill/>
        </p:spPr>
        <p:txBody>
          <a:bodyPr wrap="square" rtlCol="0">
            <a:spAutoFit/>
          </a:bodyPr>
          <a:lstStyle/>
          <a:p>
            <a:pPr algn="just"/>
            <a:r>
              <a:rPr lang="en-US" sz="1050" i="1" dirty="0" smtClean="0">
                <a:latin typeface="Times New Roman" pitchFamily="18" charset="0"/>
                <a:cs typeface="Times New Roman" pitchFamily="18" charset="0"/>
              </a:rPr>
              <a:t>The inauguration of Poster Presentation Competition by Dr. </a:t>
            </a:r>
            <a:r>
              <a:rPr lang="en-US" sz="1050" i="1" dirty="0" err="1" smtClean="0">
                <a:latin typeface="Times New Roman" pitchFamily="18" charset="0"/>
                <a:cs typeface="Times New Roman" pitchFamily="18" charset="0"/>
              </a:rPr>
              <a:t>Shubhangi</a:t>
            </a:r>
            <a:r>
              <a:rPr lang="en-US" sz="1050" i="1" dirty="0" smtClean="0">
                <a:latin typeface="Times New Roman" pitchFamily="18" charset="0"/>
                <a:cs typeface="Times New Roman" pitchFamily="18" charset="0"/>
              </a:rPr>
              <a:t> </a:t>
            </a:r>
            <a:r>
              <a:rPr lang="en-US" sz="1050" i="1" dirty="0" err="1" smtClean="0">
                <a:latin typeface="Times New Roman" pitchFamily="18" charset="0"/>
                <a:cs typeface="Times New Roman" pitchFamily="18" charset="0"/>
              </a:rPr>
              <a:t>Sutar</a:t>
            </a:r>
            <a:r>
              <a:rPr lang="en-US" sz="1050" i="1" dirty="0" smtClean="0">
                <a:latin typeface="Times New Roman" pitchFamily="18" charset="0"/>
                <a:cs typeface="Times New Roman" pitchFamily="18" charset="0"/>
              </a:rPr>
              <a:t> Mam.</a:t>
            </a:r>
            <a:endParaRPr lang="en-US" sz="1050" i="1" dirty="0"/>
          </a:p>
        </p:txBody>
      </p:sp>
      <p:pic>
        <p:nvPicPr>
          <p:cNvPr id="1031" name="Picture 7" descr="C:\Users\pl2\Desktop\Admission\AX\sdfv\WhatsApp Image 2024-04-24 at 11.08.24 AM.jpe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7200" y="6400800"/>
            <a:ext cx="2590800" cy="23622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21" name="TextBox 20"/>
          <p:cNvSpPr txBox="1"/>
          <p:nvPr/>
        </p:nvSpPr>
        <p:spPr>
          <a:xfrm>
            <a:off x="3686175" y="8823073"/>
            <a:ext cx="2743200" cy="738664"/>
          </a:xfrm>
          <a:prstGeom prst="rect">
            <a:avLst/>
          </a:prstGeom>
          <a:noFill/>
        </p:spPr>
        <p:txBody>
          <a:bodyPr wrap="square" rtlCol="0">
            <a:spAutoFit/>
          </a:bodyPr>
          <a:lstStyle/>
          <a:p>
            <a:pPr algn="just"/>
            <a:r>
              <a:rPr lang="en-US" sz="1050" i="1" dirty="0">
                <a:latin typeface="Times New Roman" pitchFamily="18" charset="0"/>
                <a:cs typeface="Times New Roman" pitchFamily="18" charset="0"/>
              </a:rPr>
              <a:t>Posters </a:t>
            </a:r>
            <a:r>
              <a:rPr lang="en-US" sz="1050" i="1" dirty="0" smtClean="0">
                <a:latin typeface="Times New Roman" pitchFamily="18" charset="0"/>
                <a:cs typeface="Times New Roman" pitchFamily="18" charset="0"/>
              </a:rPr>
              <a:t>presented by participants in Poster Presentation </a:t>
            </a:r>
            <a:r>
              <a:rPr lang="en-US" sz="1050" i="1" dirty="0">
                <a:latin typeface="Times New Roman" pitchFamily="18" charset="0"/>
                <a:cs typeface="Times New Roman" pitchFamily="18" charset="0"/>
              </a:rPr>
              <a:t>Competition organized by Civil Engineering Department </a:t>
            </a:r>
            <a:r>
              <a:rPr lang="en-US" sz="1050" i="1" dirty="0" smtClean="0">
                <a:latin typeface="Times New Roman" pitchFamily="18" charset="0"/>
                <a:cs typeface="Times New Roman" pitchFamily="18" charset="0"/>
              </a:rPr>
              <a:t>at Annual Function </a:t>
            </a:r>
            <a:r>
              <a:rPr lang="en-US" sz="1050" i="1" dirty="0">
                <a:latin typeface="Times New Roman" pitchFamily="18" charset="0"/>
                <a:cs typeface="Times New Roman" pitchFamily="18" charset="0"/>
              </a:rPr>
              <a:t>Kalavishkar 2k24</a:t>
            </a:r>
          </a:p>
        </p:txBody>
      </p:sp>
      <p:sp>
        <p:nvSpPr>
          <p:cNvPr id="24" name="TextBox 23"/>
          <p:cNvSpPr txBox="1"/>
          <p:nvPr/>
        </p:nvSpPr>
        <p:spPr>
          <a:xfrm>
            <a:off x="381000" y="8823073"/>
            <a:ext cx="2743200" cy="738664"/>
          </a:xfrm>
          <a:prstGeom prst="rect">
            <a:avLst/>
          </a:prstGeom>
          <a:noFill/>
        </p:spPr>
        <p:txBody>
          <a:bodyPr wrap="square" rtlCol="0">
            <a:spAutoFit/>
          </a:bodyPr>
          <a:lstStyle/>
          <a:p>
            <a:pPr algn="just"/>
            <a:r>
              <a:rPr lang="en-US" sz="1050" i="1" dirty="0" smtClean="0">
                <a:latin typeface="Times New Roman" pitchFamily="18" charset="0"/>
                <a:cs typeface="Times New Roman" pitchFamily="18" charset="0"/>
              </a:rPr>
              <a:t>Rangoli made by </a:t>
            </a:r>
            <a:r>
              <a:rPr lang="en-US" sz="1050" i="1" dirty="0">
                <a:latin typeface="Times New Roman" pitchFamily="18" charset="0"/>
                <a:cs typeface="Times New Roman" pitchFamily="18" charset="0"/>
              </a:rPr>
              <a:t>p</a:t>
            </a:r>
            <a:r>
              <a:rPr lang="en-US" sz="1050" i="1" dirty="0" smtClean="0">
                <a:latin typeface="Times New Roman" pitchFamily="18" charset="0"/>
                <a:cs typeface="Times New Roman" pitchFamily="18" charset="0"/>
              </a:rPr>
              <a:t>articipants in Rangoli  Competition organized by Civil Engineering Department at Annual Function </a:t>
            </a:r>
            <a:r>
              <a:rPr lang="en-US" sz="1050" i="1" dirty="0">
                <a:latin typeface="Times New Roman" pitchFamily="18" charset="0"/>
                <a:cs typeface="Times New Roman" pitchFamily="18" charset="0"/>
              </a:rPr>
              <a:t>Kalavishkar 2k24</a:t>
            </a:r>
          </a:p>
        </p:txBody>
      </p:sp>
      <p:sp>
        <p:nvSpPr>
          <p:cNvPr id="25" name="Round Single Corner Rectangle 24"/>
          <p:cNvSpPr/>
          <p:nvPr/>
        </p:nvSpPr>
        <p:spPr>
          <a:xfrm>
            <a:off x="228600" y="9601200"/>
            <a:ext cx="6400800" cy="228600"/>
          </a:xfrm>
          <a:prstGeom prst="round1Rect">
            <a:avLst/>
          </a:prstGeom>
          <a:solidFill>
            <a:schemeClr val="tx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Times New Roman" pitchFamily="18" charset="0"/>
                <a:cs typeface="Times New Roman" pitchFamily="18" charset="0"/>
              </a:rPr>
              <a:t>ASHOKRAO MANE POLYTECHNIC, VATHAR                                                                         PAGE NO 6</a:t>
            </a:r>
            <a:endParaRPr lang="en-US" sz="1100" dirty="0">
              <a:solidFill>
                <a:schemeClr val="tx1"/>
              </a:solidFill>
              <a:latin typeface="Times New Roman" pitchFamily="18" charset="0"/>
              <a:cs typeface="Times New Roman" pitchFamily="18" charset="0"/>
            </a:endParaRPr>
          </a:p>
        </p:txBody>
      </p:sp>
      <p:sp>
        <p:nvSpPr>
          <p:cNvPr id="26" name="Round Single Corner Rectangle 25"/>
          <p:cNvSpPr/>
          <p:nvPr/>
        </p:nvSpPr>
        <p:spPr>
          <a:xfrm>
            <a:off x="228600" y="45720"/>
            <a:ext cx="6324600" cy="251460"/>
          </a:xfrm>
          <a:prstGeom prst="round1Rect">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Times New Roman" pitchFamily="18" charset="0"/>
                <a:cs typeface="Times New Roman" pitchFamily="18" charset="0"/>
              </a:rPr>
              <a:t>DEPARTMENT OF CIVIL ENGINEERING                                                                  OTHER ACTIVITY</a:t>
            </a:r>
            <a:endParaRPr lang="en-US" sz="1100" dirty="0">
              <a:solidFill>
                <a:schemeClr val="tx1"/>
              </a:solidFill>
              <a:latin typeface="Times New Roman" pitchFamily="18" charset="0"/>
              <a:cs typeface="Times New Roman" pitchFamily="18" charset="0"/>
            </a:endParaRPr>
          </a:p>
        </p:txBody>
      </p:sp>
      <p:pic>
        <p:nvPicPr>
          <p:cNvPr id="2051" name="Picture 3" descr="C:\Users\pl2\Downloads\WhatsApp Image 2024-07-09 at 3.01.39 PM.jpe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772452" y="1143000"/>
            <a:ext cx="2590800" cy="22860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7034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428998" y="297180"/>
            <a:ext cx="3124201" cy="93172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endParaRPr lang="en-US" sz="1050" dirty="0" smtClean="0">
              <a:solidFill>
                <a:schemeClr val="tx1"/>
              </a:solidFill>
            </a:endParaRPr>
          </a:p>
          <a:p>
            <a:pPr algn="just">
              <a:buNone/>
            </a:pPr>
            <a:endParaRPr lang="en-US" sz="1050" dirty="0">
              <a:solidFill>
                <a:schemeClr val="tx1"/>
              </a:solidFill>
            </a:endParaRPr>
          </a:p>
          <a:p>
            <a:pPr algn="ctr"/>
            <a:endParaRPr lang="en-US" sz="1050" dirty="0">
              <a:solidFill>
                <a:schemeClr val="tx1"/>
              </a:solidFill>
            </a:endParaRPr>
          </a:p>
        </p:txBody>
      </p:sp>
      <p:sp>
        <p:nvSpPr>
          <p:cNvPr id="5" name="TextBox 4"/>
          <p:cNvSpPr txBox="1"/>
          <p:nvPr/>
        </p:nvSpPr>
        <p:spPr>
          <a:xfrm>
            <a:off x="304800" y="1162050"/>
            <a:ext cx="2971799" cy="5586145"/>
          </a:xfrm>
          <a:prstGeom prst="rect">
            <a:avLst/>
          </a:prstGeom>
          <a:noFill/>
        </p:spPr>
        <p:txBody>
          <a:bodyPr wrap="square" rtlCol="0">
            <a:spAutoFit/>
          </a:bodyPr>
          <a:lstStyle/>
          <a:p>
            <a:pPr algn="just"/>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               	   3D </a:t>
            </a:r>
            <a:r>
              <a:rPr lang="en-US" sz="1050" dirty="0">
                <a:latin typeface="Times New Roman" pitchFamily="18" charset="0"/>
                <a:cs typeface="Times New Roman" pitchFamily="18" charset="0"/>
              </a:rPr>
              <a:t>printing, also known as </a:t>
            </a:r>
            <a:r>
              <a:rPr lang="en-US" sz="1050" dirty="0" smtClean="0">
                <a:latin typeface="Times New Roman" pitchFamily="18" charset="0"/>
                <a:cs typeface="Times New Roman" pitchFamily="18" charset="0"/>
              </a:rPr>
              <a:t>	  	   additive </a:t>
            </a:r>
            <a:r>
              <a:rPr lang="en-US" sz="1050" dirty="0">
                <a:latin typeface="Times New Roman" pitchFamily="18" charset="0"/>
                <a:cs typeface="Times New Roman" pitchFamily="18" charset="0"/>
              </a:rPr>
              <a:t>manufacturing, has </a:t>
            </a:r>
            <a:r>
              <a:rPr lang="en-US" sz="1050" dirty="0" smtClean="0">
                <a:latin typeface="Times New Roman" pitchFamily="18" charset="0"/>
                <a:cs typeface="Times New Roman" pitchFamily="18" charset="0"/>
              </a:rPr>
              <a:t>	 	   rapidly </a:t>
            </a:r>
            <a:r>
              <a:rPr lang="en-US" sz="1050" dirty="0">
                <a:latin typeface="Times New Roman" pitchFamily="18" charset="0"/>
                <a:cs typeface="Times New Roman" pitchFamily="18" charset="0"/>
              </a:rPr>
              <a:t>gained traction across </a:t>
            </a:r>
            <a:r>
              <a:rPr lang="en-US" sz="1050" dirty="0" smtClean="0">
                <a:latin typeface="Times New Roman" pitchFamily="18" charset="0"/>
                <a:cs typeface="Times New Roman" pitchFamily="18" charset="0"/>
              </a:rPr>
              <a:t>	 	  various </a:t>
            </a:r>
            <a:r>
              <a:rPr lang="en-US" sz="1050" dirty="0">
                <a:latin typeface="Times New Roman" pitchFamily="18" charset="0"/>
                <a:cs typeface="Times New Roman" pitchFamily="18" charset="0"/>
              </a:rPr>
              <a:t>industries for its ability to create complex structures layer by layer with unprecedented precision. In civil engineering, this technology is revolutionizing the traditional methods of construction, offering numerous advantages that were once unimaginable. Firstly, 3D printing in civil engineering dramatically reduces construction time. Traditional methods often involve assembling structures piece by piece, which can take months or even years for large-scale projects. With 3D printing, buildings can be constructed in a matter of days or weeks, significantly accelerating the pace of development. Moreover, this technology enhances architectural flexibility. It enables architects and engineers to explore intricate designs that were previously difficult or costly to realize with conventional techniques. From curved facades to organic shapes, 3D printing opens up a new realm of possibilities for creativity and innovation in urban design.</a:t>
            </a:r>
          </a:p>
          <a:p>
            <a:pPr algn="just"/>
            <a:r>
              <a:rPr lang="en-US" sz="1050" dirty="0" smtClean="0">
                <a:latin typeface="Times New Roman" pitchFamily="18" charset="0"/>
                <a:cs typeface="Times New Roman" pitchFamily="18" charset="0"/>
              </a:rPr>
              <a:t>                 Imagine </a:t>
            </a:r>
            <a:r>
              <a:rPr lang="en-US" sz="1050" dirty="0">
                <a:latin typeface="Times New Roman" pitchFamily="18" charset="0"/>
                <a:cs typeface="Times New Roman" pitchFamily="18" charset="0"/>
              </a:rPr>
              <a:t>disaster-resistant shelters rapidly printed in areas affected by natural disasters, or affordable housing solutions swiftly deployed to address urban housing shortages. These scenarios are not far-fetched dreams but achievable goals with the continued advancement of 3D printing </a:t>
            </a:r>
            <a:r>
              <a:rPr lang="en-US" sz="1050" dirty="0" smtClean="0">
                <a:latin typeface="Times New Roman" pitchFamily="18" charset="0"/>
                <a:cs typeface="Times New Roman" pitchFamily="18" charset="0"/>
              </a:rPr>
              <a:t>technology.</a:t>
            </a:r>
          </a:p>
          <a:p>
            <a:pPr algn="ctr"/>
            <a:r>
              <a:rPr lang="en-US" sz="1050" b="1" dirty="0">
                <a:latin typeface="Times New Roman" pitchFamily="18" charset="0"/>
                <a:cs typeface="Times New Roman" pitchFamily="18" charset="0"/>
              </a:rPr>
              <a:t> </a:t>
            </a:r>
            <a:r>
              <a:rPr lang="en-US" sz="1050" b="1" dirty="0" smtClean="0">
                <a:latin typeface="Times New Roman" pitchFamily="18" charset="0"/>
                <a:cs typeface="Times New Roman" pitchFamily="18" charset="0"/>
              </a:rPr>
              <a:t>                                                 Miss. K. M. </a:t>
            </a:r>
            <a:r>
              <a:rPr lang="en-US" sz="1050" b="1" dirty="0" err="1" smtClean="0">
                <a:latin typeface="Times New Roman" pitchFamily="18" charset="0"/>
                <a:cs typeface="Times New Roman" pitchFamily="18" charset="0"/>
              </a:rPr>
              <a:t>Sapkal</a:t>
            </a:r>
            <a:endParaRPr lang="en-US" sz="1050" b="1" dirty="0">
              <a:latin typeface="Times New Roman" pitchFamily="18" charset="0"/>
              <a:cs typeface="Times New Roman" pitchFamily="18" charset="0"/>
            </a:endParaRPr>
          </a:p>
          <a:p>
            <a:pPr algn="ctr"/>
            <a:r>
              <a:rPr lang="en-US" sz="1050" b="1" dirty="0">
                <a:latin typeface="Times New Roman" pitchFamily="18" charset="0"/>
                <a:cs typeface="Times New Roman" pitchFamily="18" charset="0"/>
              </a:rPr>
              <a:t>                                 </a:t>
            </a:r>
            <a:r>
              <a:rPr lang="en-US" sz="1050" b="1" dirty="0" smtClean="0">
                <a:latin typeface="Times New Roman" pitchFamily="18" charset="0"/>
                <a:cs typeface="Times New Roman" pitchFamily="18" charset="0"/>
              </a:rPr>
              <a:t>                 Lecturer</a:t>
            </a:r>
            <a:r>
              <a:rPr lang="en-US" sz="1050" b="1" dirty="0">
                <a:latin typeface="Times New Roman" pitchFamily="18" charset="0"/>
                <a:cs typeface="Times New Roman" pitchFamily="18" charset="0"/>
              </a:rPr>
              <a:t>, </a:t>
            </a:r>
          </a:p>
          <a:p>
            <a:pPr algn="ctr"/>
            <a:r>
              <a:rPr lang="en-US" sz="1050" b="1" dirty="0">
                <a:latin typeface="Times New Roman" pitchFamily="18" charset="0"/>
                <a:cs typeface="Times New Roman" pitchFamily="18" charset="0"/>
              </a:rPr>
              <a:t>                        </a:t>
            </a:r>
            <a:r>
              <a:rPr lang="en-US" sz="1050" b="1" dirty="0" smtClean="0">
                <a:latin typeface="Times New Roman" pitchFamily="18" charset="0"/>
                <a:cs typeface="Times New Roman" pitchFamily="18" charset="0"/>
              </a:rPr>
              <a:t>       Civil </a:t>
            </a:r>
            <a:r>
              <a:rPr lang="en-US" sz="1050" b="1" dirty="0">
                <a:latin typeface="Times New Roman" pitchFamily="18" charset="0"/>
                <a:cs typeface="Times New Roman" pitchFamily="18" charset="0"/>
              </a:rPr>
              <a:t>Engineering Department</a:t>
            </a:r>
            <a:endParaRPr lang="en-US" sz="1050" dirty="0">
              <a:latin typeface="Times New Roman" pitchFamily="18" charset="0"/>
              <a:cs typeface="Times New Roman" pitchFamily="18" charset="0"/>
            </a:endParaRPr>
          </a:p>
        </p:txBody>
      </p:sp>
      <p:sp>
        <p:nvSpPr>
          <p:cNvPr id="16" name="TextBox 15"/>
          <p:cNvSpPr txBox="1"/>
          <p:nvPr/>
        </p:nvSpPr>
        <p:spPr>
          <a:xfrm>
            <a:off x="3581400" y="1460986"/>
            <a:ext cx="2895599" cy="5101397"/>
          </a:xfrm>
          <a:prstGeom prst="rect">
            <a:avLst/>
          </a:prstGeom>
          <a:noFill/>
        </p:spPr>
        <p:txBody>
          <a:bodyPr wrap="square" rtlCol="0">
            <a:spAutoFit/>
          </a:bodyPr>
          <a:lstStyle/>
          <a:p>
            <a:pPr algn="just"/>
            <a:r>
              <a:rPr lang="en-US" sz="1050" dirty="0" smtClean="0">
                <a:latin typeface="Times New Roman" pitchFamily="18" charset="0"/>
                <a:cs typeface="Times New Roman" pitchFamily="18" charset="0"/>
              </a:rPr>
              <a:t>	</a:t>
            </a:r>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 </a:t>
            </a:r>
            <a:r>
              <a:rPr lang="en-US" sz="1050" dirty="0">
                <a:latin typeface="Times New Roman" pitchFamily="18" charset="0"/>
                <a:cs typeface="Times New Roman" pitchFamily="18" charset="0"/>
              </a:rPr>
              <a:t>Building Information Modeling </a:t>
            </a:r>
            <a:r>
              <a:rPr lang="en-US" sz="1050" dirty="0" smtClean="0">
                <a:latin typeface="Times New Roman" pitchFamily="18" charset="0"/>
                <a:cs typeface="Times New Roman" pitchFamily="18" charset="0"/>
              </a:rPr>
              <a:t>	  (</a:t>
            </a:r>
            <a:r>
              <a:rPr lang="en-US" sz="1050" dirty="0">
                <a:latin typeface="Times New Roman" pitchFamily="18" charset="0"/>
                <a:cs typeface="Times New Roman" pitchFamily="18" charset="0"/>
              </a:rPr>
              <a:t>BIM) has become a standard practice, enabling multidisciplinary teams to collaborate more effectively and visualize entire projects in a virtual environment before construction begins. The use of drones and satellite imaging is improving site surveying and monitoring, providing real-time data for better decision-making and project management. </a:t>
            </a:r>
            <a:endParaRPr lang="en-US" sz="1050" dirty="0" smtClean="0">
              <a:latin typeface="Times New Roman" pitchFamily="18" charset="0"/>
              <a:cs typeface="Times New Roman" pitchFamily="18" charset="0"/>
            </a:endParaRPr>
          </a:p>
          <a:p>
            <a:pPr algn="just"/>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            Additionally</a:t>
            </a:r>
            <a:r>
              <a:rPr lang="en-US" sz="1050" dirty="0">
                <a:latin typeface="Times New Roman" pitchFamily="18" charset="0"/>
                <a:cs typeface="Times New Roman" pitchFamily="18" charset="0"/>
              </a:rPr>
              <a:t>, the concept of smart cities is gaining momentum worldwide. Civil engineers are at the forefront of designing infrastructure that supports interconnected systems for transportation, energy, and communication. These cities leverage data and technology to enhance efficiency, sustainability, and quality of life for residents. In conclusion, the field of civil engineering is dynamic and ever-evolving, driven by innovation and the desire to create a better future for generations to come. As aspiring engineers, it is our responsibility to embrace these emerging trends, think critically, and contribute to solutions that address global challenges such as urbanization, climate change, and resource scarcity</a:t>
            </a:r>
            <a:r>
              <a:rPr lang="en-US" sz="1050" dirty="0" smtClean="0">
                <a:latin typeface="Times New Roman" pitchFamily="18" charset="0"/>
                <a:cs typeface="Times New Roman" pitchFamily="18" charset="0"/>
              </a:rPr>
              <a:t>.</a:t>
            </a:r>
          </a:p>
          <a:p>
            <a:pPr algn="just"/>
            <a:endParaRPr lang="en-US" sz="1050" dirty="0" smtClean="0">
              <a:latin typeface="Times New Roman" pitchFamily="18" charset="0"/>
              <a:cs typeface="Times New Roman" pitchFamily="18" charset="0"/>
            </a:endParaRPr>
          </a:p>
          <a:p>
            <a:pPr algn="ctr"/>
            <a:r>
              <a:rPr lang="en-US" sz="1050" b="1" dirty="0" smtClean="0">
                <a:latin typeface="Times New Roman" pitchFamily="18" charset="0"/>
                <a:cs typeface="Times New Roman" pitchFamily="18" charset="0"/>
              </a:rPr>
              <a:t>                                       Mrs</a:t>
            </a:r>
            <a:r>
              <a:rPr lang="en-US" sz="1050" b="1" dirty="0">
                <a:latin typeface="Times New Roman" pitchFamily="18" charset="0"/>
                <a:cs typeface="Times New Roman" pitchFamily="18" charset="0"/>
              </a:rPr>
              <a:t>. </a:t>
            </a:r>
            <a:r>
              <a:rPr lang="en-US" sz="1050" b="1" dirty="0" smtClean="0">
                <a:latin typeface="Times New Roman" pitchFamily="18" charset="0"/>
                <a:cs typeface="Times New Roman" pitchFamily="18" charset="0"/>
              </a:rPr>
              <a:t>M. A. </a:t>
            </a:r>
            <a:r>
              <a:rPr lang="en-US" sz="1050" b="1" dirty="0" err="1" smtClean="0">
                <a:latin typeface="Times New Roman" pitchFamily="18" charset="0"/>
                <a:cs typeface="Times New Roman" pitchFamily="18" charset="0"/>
              </a:rPr>
              <a:t>Chavan</a:t>
            </a:r>
            <a:endParaRPr lang="en-US" sz="1050" b="1" dirty="0">
              <a:latin typeface="Times New Roman" pitchFamily="18" charset="0"/>
              <a:cs typeface="Times New Roman" pitchFamily="18" charset="0"/>
            </a:endParaRPr>
          </a:p>
          <a:p>
            <a:pPr algn="ctr"/>
            <a:r>
              <a:rPr lang="en-US" sz="1050" b="1" dirty="0">
                <a:latin typeface="Times New Roman" pitchFamily="18" charset="0"/>
                <a:cs typeface="Times New Roman" pitchFamily="18" charset="0"/>
              </a:rPr>
              <a:t>                                          </a:t>
            </a:r>
            <a:r>
              <a:rPr lang="en-US" sz="1050" b="1" dirty="0" smtClean="0">
                <a:latin typeface="Times New Roman" pitchFamily="18" charset="0"/>
                <a:cs typeface="Times New Roman" pitchFamily="18" charset="0"/>
              </a:rPr>
              <a:t> Lecturer, </a:t>
            </a:r>
            <a:endParaRPr lang="en-US" sz="1050" b="1" dirty="0">
              <a:latin typeface="Times New Roman" pitchFamily="18" charset="0"/>
              <a:cs typeface="Times New Roman" pitchFamily="18" charset="0"/>
            </a:endParaRPr>
          </a:p>
          <a:p>
            <a:pPr algn="ctr"/>
            <a:r>
              <a:rPr lang="en-US" sz="1050" b="1" dirty="0">
                <a:latin typeface="Times New Roman" pitchFamily="18" charset="0"/>
                <a:cs typeface="Times New Roman" pitchFamily="18" charset="0"/>
              </a:rPr>
              <a:t>                         </a:t>
            </a:r>
            <a:r>
              <a:rPr lang="en-US" sz="1050" b="1" dirty="0" smtClean="0">
                <a:latin typeface="Times New Roman" pitchFamily="18" charset="0"/>
                <a:cs typeface="Times New Roman" pitchFamily="18" charset="0"/>
              </a:rPr>
              <a:t>    Civil Engineering Department</a:t>
            </a:r>
            <a:endParaRPr lang="en-US" sz="1050" b="1" dirty="0">
              <a:latin typeface="Times New Roman" pitchFamily="18" charset="0"/>
              <a:cs typeface="Times New Roman" pitchFamily="18" charset="0"/>
            </a:endParaRPr>
          </a:p>
          <a:p>
            <a:pPr algn="just"/>
            <a:endParaRPr lang="en-US" sz="1050" dirty="0">
              <a:latin typeface="Times New Roman" pitchFamily="18" charset="0"/>
              <a:cs typeface="Times New Roman" pitchFamily="18" charset="0"/>
            </a:endParaRPr>
          </a:p>
        </p:txBody>
      </p:sp>
      <p:pic>
        <p:nvPicPr>
          <p:cNvPr id="7" name="Picture 2" descr="D:\ALL PHOTOS\website\KBP.jpg"/>
          <p:cNvPicPr>
            <a:picLocks noChangeAspect="1" noChangeArrowheads="1"/>
          </p:cNvPicPr>
          <p:nvPr/>
        </p:nvPicPr>
        <p:blipFill>
          <a:blip r:embed="rId2" cstate="print"/>
          <a:srcRect/>
          <a:stretch>
            <a:fillRect/>
          </a:stretch>
        </p:blipFill>
        <p:spPr bwMode="auto">
          <a:xfrm>
            <a:off x="381000" y="775186"/>
            <a:ext cx="902366" cy="1066800"/>
          </a:xfrm>
          <a:prstGeom prst="rect">
            <a:avLst/>
          </a:prstGeom>
          <a:noFill/>
          <a:ln>
            <a:solidFill>
              <a:schemeClr val="tx1"/>
            </a:solidFill>
          </a:ln>
        </p:spPr>
      </p:pic>
      <p:sp>
        <p:nvSpPr>
          <p:cNvPr id="8" name="TextBox 7"/>
          <p:cNvSpPr txBox="1"/>
          <p:nvPr/>
        </p:nvSpPr>
        <p:spPr>
          <a:xfrm>
            <a:off x="1381122" y="698986"/>
            <a:ext cx="2009777" cy="461665"/>
          </a:xfrm>
          <a:prstGeom prst="rect">
            <a:avLst/>
          </a:prstGeom>
          <a:noFill/>
          <a:ln>
            <a:noFill/>
          </a:ln>
        </p:spPr>
        <p:txBody>
          <a:bodyPr wrap="square" rtlCol="0">
            <a:spAutoFit/>
          </a:bodyPr>
          <a:lstStyle/>
          <a:p>
            <a:pPr algn="ctr"/>
            <a:r>
              <a:rPr lang="en-US" sz="1200" b="1" u="sng" dirty="0" smtClean="0">
                <a:latin typeface="Times New Roman" pitchFamily="18" charset="0"/>
                <a:cs typeface="Times New Roman" pitchFamily="18" charset="0"/>
              </a:rPr>
              <a:t> 3D Printing: A Revolution</a:t>
            </a:r>
          </a:p>
          <a:p>
            <a:pPr algn="ctr"/>
            <a:r>
              <a:rPr lang="en-US" sz="1200" b="1" u="sng" dirty="0" smtClean="0">
                <a:latin typeface="Times New Roman" pitchFamily="18" charset="0"/>
                <a:cs typeface="Times New Roman" pitchFamily="18" charset="0"/>
              </a:rPr>
              <a:t> In Construction Industry</a:t>
            </a:r>
            <a:endParaRPr lang="en-US" sz="1200" b="1" u="sng" dirty="0">
              <a:latin typeface="Times New Roman" pitchFamily="18" charset="0"/>
              <a:cs typeface="Times New Roman" pitchFamily="18" charset="0"/>
            </a:endParaRPr>
          </a:p>
        </p:txBody>
      </p:sp>
      <p:pic>
        <p:nvPicPr>
          <p:cNvPr id="9" name="Picture 3" descr="D:\ALL PHOTOS\website\MAC.jpg"/>
          <p:cNvPicPr>
            <a:picLocks noChangeAspect="1" noChangeArrowheads="1"/>
          </p:cNvPicPr>
          <p:nvPr/>
        </p:nvPicPr>
        <p:blipFill>
          <a:blip r:embed="rId3" cstate="print"/>
          <a:srcRect/>
          <a:stretch>
            <a:fillRect/>
          </a:stretch>
        </p:blipFill>
        <p:spPr bwMode="auto">
          <a:xfrm>
            <a:off x="3685806" y="774530"/>
            <a:ext cx="838199" cy="1067456"/>
          </a:xfrm>
          <a:prstGeom prst="rect">
            <a:avLst/>
          </a:prstGeom>
          <a:noFill/>
          <a:ln>
            <a:solidFill>
              <a:schemeClr val="tx1"/>
            </a:solidFill>
          </a:ln>
        </p:spPr>
      </p:pic>
      <p:sp>
        <p:nvSpPr>
          <p:cNvPr id="10" name="TextBox 9"/>
          <p:cNvSpPr txBox="1"/>
          <p:nvPr/>
        </p:nvSpPr>
        <p:spPr>
          <a:xfrm>
            <a:off x="4419600" y="698986"/>
            <a:ext cx="2133597" cy="646331"/>
          </a:xfrm>
          <a:prstGeom prst="rect">
            <a:avLst/>
          </a:prstGeom>
          <a:noFill/>
          <a:ln>
            <a:noFill/>
          </a:ln>
        </p:spPr>
        <p:txBody>
          <a:bodyPr wrap="square" rtlCol="0">
            <a:spAutoFit/>
          </a:bodyPr>
          <a:lstStyle/>
          <a:p>
            <a:pPr algn="ctr"/>
            <a:r>
              <a:rPr lang="en-US" sz="1200" b="1" u="sng" dirty="0">
                <a:latin typeface="Times New Roman" pitchFamily="18" charset="0"/>
                <a:cs typeface="Times New Roman" pitchFamily="18" charset="0"/>
              </a:rPr>
              <a:t>Building Information Modeling ( BIM): </a:t>
            </a:r>
            <a:endParaRPr lang="en-US" sz="1200" b="1" u="sng" dirty="0" smtClean="0">
              <a:latin typeface="Times New Roman" pitchFamily="18" charset="0"/>
              <a:cs typeface="Times New Roman" pitchFamily="18" charset="0"/>
            </a:endParaRPr>
          </a:p>
          <a:p>
            <a:pPr algn="ctr"/>
            <a:r>
              <a:rPr lang="en-US" sz="1200" b="1" u="sng" dirty="0" smtClean="0">
                <a:latin typeface="Times New Roman" pitchFamily="18" charset="0"/>
                <a:cs typeface="Times New Roman" pitchFamily="18" charset="0"/>
              </a:rPr>
              <a:t> A Transformative Approach</a:t>
            </a:r>
            <a:endParaRPr lang="en-US" sz="1200" b="1" u="sng" dirty="0">
              <a:latin typeface="Times New Roman" pitchFamily="18" charset="0"/>
              <a:cs typeface="Times New Roman" pitchFamily="18" charset="0"/>
            </a:endParaRPr>
          </a:p>
        </p:txBody>
      </p:sp>
      <p:pic>
        <p:nvPicPr>
          <p:cNvPr id="13" name="Picture 3" descr="C:\Users\pl2\Desktop\Admission\AX\sdfv\Screenshot-2023-08-30-154343-1024x65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0999" y="6705600"/>
            <a:ext cx="2895599" cy="2526267"/>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723899" y="9231868"/>
            <a:ext cx="2209799" cy="369332"/>
          </a:xfrm>
          <a:prstGeom prst="rect">
            <a:avLst/>
          </a:prstGeom>
          <a:noFill/>
        </p:spPr>
        <p:txBody>
          <a:bodyPr wrap="square" rtlCol="0">
            <a:spAutoFit/>
          </a:bodyPr>
          <a:lstStyle/>
          <a:p>
            <a:r>
              <a:rPr lang="en-US" sz="900" i="1" dirty="0" smtClean="0">
                <a:latin typeface="Times New Roman" pitchFamily="18" charset="0"/>
                <a:cs typeface="Times New Roman" pitchFamily="18" charset="0"/>
              </a:rPr>
              <a:t>     The </a:t>
            </a:r>
            <a:r>
              <a:rPr lang="en-US" sz="900" i="1" dirty="0">
                <a:latin typeface="Times New Roman" pitchFamily="18" charset="0"/>
                <a:cs typeface="Times New Roman" pitchFamily="18" charset="0"/>
              </a:rPr>
              <a:t>first 3D printed </a:t>
            </a:r>
            <a:r>
              <a:rPr lang="en-US" sz="900" i="1" dirty="0" smtClean="0">
                <a:latin typeface="Times New Roman" pitchFamily="18" charset="0"/>
                <a:cs typeface="Times New Roman" pitchFamily="18" charset="0"/>
              </a:rPr>
              <a:t>building </a:t>
            </a:r>
            <a:r>
              <a:rPr lang="en-US" sz="900" i="1" dirty="0">
                <a:latin typeface="Times New Roman" pitchFamily="18" charset="0"/>
                <a:cs typeface="Times New Roman" pitchFamily="18" charset="0"/>
              </a:rPr>
              <a:t>in India </a:t>
            </a:r>
          </a:p>
          <a:p>
            <a:r>
              <a:rPr lang="en-US" sz="900" i="1" dirty="0" smtClean="0">
                <a:latin typeface="Times New Roman" pitchFamily="18" charset="0"/>
                <a:cs typeface="Times New Roman" pitchFamily="18" charset="0"/>
              </a:rPr>
              <a:t>Cambridge Layout Post Office , Bangalore</a:t>
            </a:r>
            <a:endParaRPr lang="en-US" sz="900" i="1" dirty="0">
              <a:latin typeface="Times New Roman" pitchFamily="18" charset="0"/>
              <a:cs typeface="Times New Roman" pitchFamily="18" charset="0"/>
            </a:endParaRPr>
          </a:p>
        </p:txBody>
      </p:sp>
      <p:pic>
        <p:nvPicPr>
          <p:cNvPr id="3075" name="Picture 3" descr="C:\Users\pl2\Desktop\Admission\AX\sdfv\GFM-Godrej-Projects-KP-and-Bangalore--1112x77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81400" y="6324600"/>
            <a:ext cx="2895600" cy="2907268"/>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19" name="TextBox 18"/>
          <p:cNvSpPr txBox="1"/>
          <p:nvPr/>
        </p:nvSpPr>
        <p:spPr>
          <a:xfrm>
            <a:off x="3962400" y="9231868"/>
            <a:ext cx="2209799" cy="369332"/>
          </a:xfrm>
          <a:prstGeom prst="rect">
            <a:avLst/>
          </a:prstGeom>
          <a:noFill/>
        </p:spPr>
        <p:txBody>
          <a:bodyPr wrap="square" rtlCol="0">
            <a:spAutoFit/>
          </a:bodyPr>
          <a:lstStyle/>
          <a:p>
            <a:r>
              <a:rPr lang="en-US" sz="900" i="1" dirty="0" smtClean="0">
                <a:latin typeface="Times New Roman" pitchFamily="18" charset="0"/>
                <a:cs typeface="Times New Roman" pitchFamily="18" charset="0"/>
              </a:rPr>
              <a:t>     The BIM model of a building </a:t>
            </a:r>
            <a:r>
              <a:rPr lang="en-US" sz="900" i="1" dirty="0">
                <a:latin typeface="Times New Roman" pitchFamily="18" charset="0"/>
                <a:cs typeface="Times New Roman" pitchFamily="18" charset="0"/>
              </a:rPr>
              <a:t>in India </a:t>
            </a:r>
          </a:p>
          <a:p>
            <a:r>
              <a:rPr lang="en-US" sz="900" i="1" dirty="0" smtClean="0">
                <a:latin typeface="Times New Roman" pitchFamily="18" charset="0"/>
                <a:cs typeface="Times New Roman" pitchFamily="18" charset="0"/>
              </a:rPr>
              <a:t> GFM </a:t>
            </a:r>
            <a:r>
              <a:rPr lang="en-US" sz="900" i="1" dirty="0">
                <a:latin typeface="Times New Roman" pitchFamily="18" charset="0"/>
                <a:cs typeface="Times New Roman" pitchFamily="18" charset="0"/>
              </a:rPr>
              <a:t>Godrej Projects KP and Bangalore</a:t>
            </a:r>
          </a:p>
        </p:txBody>
      </p:sp>
      <p:sp>
        <p:nvSpPr>
          <p:cNvPr id="17" name="Round Single Corner Rectangle 16"/>
          <p:cNvSpPr/>
          <p:nvPr/>
        </p:nvSpPr>
        <p:spPr>
          <a:xfrm>
            <a:off x="228600" y="9601200"/>
            <a:ext cx="6324600" cy="228600"/>
          </a:xfrm>
          <a:prstGeom prst="round1Rect">
            <a:avLst/>
          </a:prstGeom>
          <a:solidFill>
            <a:schemeClr val="tx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Times New Roman" pitchFamily="18" charset="0"/>
                <a:cs typeface="Times New Roman" pitchFamily="18" charset="0"/>
              </a:rPr>
              <a:t>ASHOKRAO MANE POLYTECHNIC, VATHAR                                                                        PAGE NO </a:t>
            </a:r>
            <a:r>
              <a:rPr lang="en-US" sz="1100" dirty="0">
                <a:solidFill>
                  <a:schemeClr val="tx1"/>
                </a:solidFill>
                <a:latin typeface="Times New Roman" pitchFamily="18" charset="0"/>
                <a:cs typeface="Times New Roman" pitchFamily="18" charset="0"/>
              </a:rPr>
              <a:t>8</a:t>
            </a:r>
          </a:p>
        </p:txBody>
      </p:sp>
      <p:sp>
        <p:nvSpPr>
          <p:cNvPr id="18" name="Round Single Corner Rectangle 17"/>
          <p:cNvSpPr/>
          <p:nvPr/>
        </p:nvSpPr>
        <p:spPr>
          <a:xfrm>
            <a:off x="228600" y="45720"/>
            <a:ext cx="6324600" cy="251460"/>
          </a:xfrm>
          <a:prstGeom prst="round1Rect">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Times New Roman" pitchFamily="18" charset="0"/>
                <a:cs typeface="Times New Roman" pitchFamily="18" charset="0"/>
              </a:rPr>
              <a:t>DEPARTMENT OF CIVIL ENGINEERING                                                                 FACULTY SPEAK</a:t>
            </a:r>
            <a:endParaRPr lang="en-US" sz="1100" dirty="0">
              <a:solidFill>
                <a:schemeClr val="tx1"/>
              </a:solidFill>
              <a:latin typeface="Times New Roman" pitchFamily="18" charset="0"/>
              <a:cs typeface="Times New Roman" pitchFamily="18" charset="0"/>
            </a:endParaRPr>
          </a:p>
        </p:txBody>
      </p:sp>
      <p:sp>
        <p:nvSpPr>
          <p:cNvPr id="2" name="TextBox 1"/>
          <p:cNvSpPr txBox="1"/>
          <p:nvPr/>
        </p:nvSpPr>
        <p:spPr>
          <a:xfrm>
            <a:off x="2705468" y="332601"/>
            <a:ext cx="1447063" cy="276999"/>
          </a:xfrm>
          <a:prstGeom prst="rect">
            <a:avLst/>
          </a:prstGeom>
          <a:noFill/>
        </p:spPr>
        <p:txBody>
          <a:bodyPr wrap="none" rtlCol="0">
            <a:spAutoFit/>
          </a:bodyPr>
          <a:lstStyle/>
          <a:p>
            <a:r>
              <a:rPr lang="en-US" sz="1200" b="1" u="sng" dirty="0">
                <a:latin typeface="Times New Roman" pitchFamily="18" charset="0"/>
                <a:cs typeface="Times New Roman" pitchFamily="18" charset="0"/>
              </a:rPr>
              <a:t>FACULTY </a:t>
            </a:r>
            <a:r>
              <a:rPr lang="en-US" sz="1200" b="1" u="sng" dirty="0" smtClean="0">
                <a:latin typeface="Times New Roman" pitchFamily="18" charset="0"/>
                <a:cs typeface="Times New Roman" pitchFamily="18" charset="0"/>
              </a:rPr>
              <a:t>SPEAK</a:t>
            </a:r>
            <a:endParaRPr lang="en-US" sz="1200" b="1" u="sng" dirty="0">
              <a:latin typeface="Times New Roman" pitchFamily="18" charset="0"/>
              <a:cs typeface="Times New Roman" pitchFamily="18" charset="0"/>
            </a:endParaRPr>
          </a:p>
        </p:txBody>
      </p:sp>
    </p:spTree>
    <p:extLst>
      <p:ext uri="{BB962C8B-B14F-4D97-AF65-F5344CB8AC3E}">
        <p14:creationId xmlns:p14="http://schemas.microsoft.com/office/powerpoint/2010/main" xmlns="" val="2113325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297180"/>
            <a:ext cx="3124200" cy="930402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endParaRPr lang="en-US" sz="1050" dirty="0" smtClean="0">
              <a:solidFill>
                <a:schemeClr val="tx1"/>
              </a:solidFill>
            </a:endParaRPr>
          </a:p>
          <a:p>
            <a:pPr algn="just">
              <a:buNone/>
            </a:pPr>
            <a:endParaRPr lang="en-US" sz="1050" dirty="0">
              <a:solidFill>
                <a:schemeClr val="tx1"/>
              </a:solidFill>
            </a:endParaRPr>
          </a:p>
          <a:p>
            <a:pPr algn="ctr"/>
            <a:endParaRPr lang="en-US" sz="1050" dirty="0">
              <a:solidFill>
                <a:schemeClr val="tx1"/>
              </a:solidFill>
            </a:endParaRPr>
          </a:p>
        </p:txBody>
      </p:sp>
      <p:sp>
        <p:nvSpPr>
          <p:cNvPr id="5" name="TextBox 4"/>
          <p:cNvSpPr txBox="1"/>
          <p:nvPr/>
        </p:nvSpPr>
        <p:spPr>
          <a:xfrm>
            <a:off x="304800" y="1326952"/>
            <a:ext cx="2997199" cy="4616648"/>
          </a:xfrm>
          <a:prstGeom prst="rect">
            <a:avLst/>
          </a:prstGeom>
          <a:noFill/>
          <a:ln>
            <a:noFill/>
          </a:ln>
        </p:spPr>
        <p:txBody>
          <a:bodyPr wrap="square" rtlCol="0">
            <a:spAutoFit/>
          </a:bodyPr>
          <a:lstStyle/>
          <a:p>
            <a:pPr algn="just"/>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        	      Augmented </a:t>
            </a:r>
            <a:r>
              <a:rPr lang="en-US" sz="1050" dirty="0">
                <a:latin typeface="Times New Roman" pitchFamily="18" charset="0"/>
                <a:cs typeface="Times New Roman" pitchFamily="18" charset="0"/>
              </a:rPr>
              <a:t>Reality and Virtual </a:t>
            </a:r>
            <a:r>
              <a:rPr lang="en-US" sz="1050" dirty="0" smtClean="0">
                <a:latin typeface="Times New Roman" pitchFamily="18" charset="0"/>
                <a:cs typeface="Times New Roman" pitchFamily="18" charset="0"/>
              </a:rPr>
              <a:t>	      Reality </a:t>
            </a:r>
            <a:r>
              <a:rPr lang="en-US" sz="1050" dirty="0">
                <a:latin typeface="Times New Roman" pitchFamily="18" charset="0"/>
                <a:cs typeface="Times New Roman" pitchFamily="18" charset="0"/>
              </a:rPr>
              <a:t>are not just </a:t>
            </a:r>
            <a:r>
              <a:rPr lang="en-US" sz="1050" dirty="0" smtClean="0">
                <a:latin typeface="Times New Roman" pitchFamily="18" charset="0"/>
                <a:cs typeface="Times New Roman" pitchFamily="18" charset="0"/>
              </a:rPr>
              <a:t>buzzwords,	       they </a:t>
            </a:r>
            <a:r>
              <a:rPr lang="en-US" sz="1050" dirty="0">
                <a:latin typeface="Times New Roman" pitchFamily="18" charset="0"/>
                <a:cs typeface="Times New Roman" pitchFamily="18" charset="0"/>
              </a:rPr>
              <a:t>are powerful tools that enable engineers and architects to visualize projects in ways previously unimaginable. AR overlays digital information onto the real world, enhancing our understanding of existing environments and facilitating seamless collaboration between stakeholders. VR, on the other hand, immerses users in entirely virtual environments, providing a realistic simulation of proposed designs and construction sequences.</a:t>
            </a:r>
          </a:p>
          <a:p>
            <a:pPr algn="just"/>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              One </a:t>
            </a:r>
            <a:r>
              <a:rPr lang="en-US" sz="1050" dirty="0">
                <a:latin typeface="Times New Roman" pitchFamily="18" charset="0"/>
                <a:cs typeface="Times New Roman" pitchFamily="18" charset="0"/>
              </a:rPr>
              <a:t>of the primary benefits of AR and VR in civil engineering </a:t>
            </a:r>
            <a:r>
              <a:rPr lang="en-US" sz="1050" dirty="0" smtClean="0">
                <a:latin typeface="Times New Roman" pitchFamily="18" charset="0"/>
                <a:cs typeface="Times New Roman" pitchFamily="18" charset="0"/>
              </a:rPr>
              <a:t>is, </a:t>
            </a:r>
            <a:r>
              <a:rPr lang="en-US" sz="1050" dirty="0">
                <a:latin typeface="Times New Roman" pitchFamily="18" charset="0"/>
                <a:cs typeface="Times New Roman" pitchFamily="18" charset="0"/>
              </a:rPr>
              <a:t>enhanced visualization. Imagine standing on an empty lot and using AR glasses to see a proposed building fully rendered in its future surroundings. Engineers can assess how the structure fits within the landscape, analyze sightlines, and identify potential design conflicts—all before breaking ground. This capability not only improves design accuracy but also enhances client communication by offering a tangible preview of the final </a:t>
            </a:r>
            <a:r>
              <a:rPr lang="en-US" sz="1050" dirty="0" smtClean="0">
                <a:latin typeface="Times New Roman" pitchFamily="18" charset="0"/>
                <a:cs typeface="Times New Roman" pitchFamily="18" charset="0"/>
              </a:rPr>
              <a:t>product.</a:t>
            </a:r>
            <a:endParaRPr lang="en-US" sz="1050" dirty="0">
              <a:latin typeface="Times New Roman" pitchFamily="18" charset="0"/>
              <a:cs typeface="Times New Roman" pitchFamily="18" charset="0"/>
            </a:endParaRPr>
          </a:p>
          <a:p>
            <a:pPr algn="just"/>
            <a:r>
              <a:rPr lang="en-US" sz="1050" dirty="0" smtClean="0">
                <a:latin typeface="Times New Roman" pitchFamily="18" charset="0"/>
                <a:cs typeface="Times New Roman" pitchFamily="18" charset="0"/>
              </a:rPr>
              <a:t>                                 </a:t>
            </a:r>
            <a:endParaRPr lang="en-US" sz="1050" dirty="0">
              <a:latin typeface="Times New Roman" pitchFamily="18" charset="0"/>
              <a:cs typeface="Times New Roman" pitchFamily="18" charset="0"/>
            </a:endParaRPr>
          </a:p>
          <a:p>
            <a:pPr algn="ctr"/>
            <a:r>
              <a:rPr lang="en-US" sz="1050" b="1" dirty="0" smtClean="0">
                <a:latin typeface="Times New Roman" pitchFamily="18" charset="0"/>
                <a:cs typeface="Times New Roman" pitchFamily="18" charset="0"/>
              </a:rPr>
              <a:t>                                                    </a:t>
            </a:r>
            <a:r>
              <a:rPr lang="en-US" sz="1050" b="1" dirty="0">
                <a:latin typeface="Times New Roman" pitchFamily="18" charset="0"/>
                <a:cs typeface="Times New Roman" pitchFamily="18" charset="0"/>
              </a:rPr>
              <a:t>Miss. Kiran Patil</a:t>
            </a:r>
          </a:p>
          <a:p>
            <a:pPr algn="ctr"/>
            <a:r>
              <a:rPr lang="en-US" sz="1050" b="1" dirty="0">
                <a:latin typeface="Times New Roman" pitchFamily="18" charset="0"/>
                <a:cs typeface="Times New Roman" pitchFamily="18" charset="0"/>
              </a:rPr>
              <a:t>                                               </a:t>
            </a:r>
            <a:r>
              <a:rPr lang="en-US" sz="1050" b="1" dirty="0" smtClean="0">
                <a:latin typeface="Times New Roman" pitchFamily="18" charset="0"/>
                <a:cs typeface="Times New Roman" pitchFamily="18" charset="0"/>
              </a:rPr>
              <a:t>             Student</a:t>
            </a:r>
            <a:r>
              <a:rPr lang="en-US" sz="1050" b="1" dirty="0">
                <a:latin typeface="Times New Roman" pitchFamily="18" charset="0"/>
                <a:cs typeface="Times New Roman" pitchFamily="18" charset="0"/>
              </a:rPr>
              <a:t>, </a:t>
            </a:r>
          </a:p>
          <a:p>
            <a:pPr algn="ctr"/>
            <a:r>
              <a:rPr lang="en-US" sz="1050" b="1" dirty="0">
                <a:latin typeface="Times New Roman" pitchFamily="18" charset="0"/>
                <a:cs typeface="Times New Roman" pitchFamily="18" charset="0"/>
              </a:rPr>
              <a:t>                                            </a:t>
            </a:r>
            <a:r>
              <a:rPr lang="en-US" sz="1050" b="1" dirty="0" smtClean="0">
                <a:latin typeface="Times New Roman" pitchFamily="18" charset="0"/>
                <a:cs typeface="Times New Roman" pitchFamily="18" charset="0"/>
              </a:rPr>
              <a:t>         Third </a:t>
            </a:r>
            <a:r>
              <a:rPr lang="en-US" sz="1050" b="1" dirty="0">
                <a:latin typeface="Times New Roman" pitchFamily="18" charset="0"/>
                <a:cs typeface="Times New Roman" pitchFamily="18" charset="0"/>
              </a:rPr>
              <a:t>Year Civil</a:t>
            </a:r>
          </a:p>
          <a:p>
            <a:r>
              <a:rPr lang="en-US" sz="1050" dirty="0" smtClean="0">
                <a:latin typeface="Times New Roman" pitchFamily="18" charset="0"/>
                <a:cs typeface="Times New Roman" pitchFamily="18" charset="0"/>
              </a:rPr>
              <a:t> </a:t>
            </a:r>
            <a:endParaRPr lang="en-US" sz="1050" dirty="0">
              <a:latin typeface="Times New Roman" pitchFamily="18" charset="0"/>
              <a:cs typeface="Times New Roman" pitchFamily="18" charset="0"/>
            </a:endParaRPr>
          </a:p>
        </p:txBody>
      </p:sp>
      <p:sp>
        <p:nvSpPr>
          <p:cNvPr id="16" name="TextBox 15"/>
          <p:cNvSpPr txBox="1"/>
          <p:nvPr/>
        </p:nvSpPr>
        <p:spPr>
          <a:xfrm>
            <a:off x="3429000" y="717250"/>
            <a:ext cx="3124200" cy="2354491"/>
          </a:xfrm>
          <a:prstGeom prst="rect">
            <a:avLst/>
          </a:prstGeom>
          <a:noFill/>
        </p:spPr>
        <p:txBody>
          <a:bodyPr wrap="square" rtlCol="0">
            <a:spAutoFit/>
          </a:bodyPr>
          <a:lstStyle/>
          <a:p>
            <a:pPr algn="just"/>
            <a:r>
              <a:rPr lang="en-US" sz="1050" dirty="0" smtClean="0">
                <a:latin typeface="Times New Roman" pitchFamily="18" charset="0"/>
                <a:cs typeface="Times New Roman" pitchFamily="18" charset="0"/>
              </a:rPr>
              <a:t>maintenance strategies facilitating informed decision-making and predictive how </a:t>
            </a:r>
            <a:r>
              <a:rPr lang="en-US" sz="1050" dirty="0">
                <a:latin typeface="Times New Roman" pitchFamily="18" charset="0"/>
                <a:cs typeface="Times New Roman" pitchFamily="18" charset="0"/>
              </a:rPr>
              <a:t>we design, operate, and maintain complex systems. At its core, a digital twin is not merely a simulation or a 3D model; it's a living model that evolves with its physical counterpart, constantly updated with data from sensors, IoT devices, and other sources. This real-time synchronization enables us to predict behavior, prevent failures, and improve </a:t>
            </a:r>
            <a:r>
              <a:rPr lang="en-US" sz="1050" dirty="0" smtClean="0">
                <a:latin typeface="Times New Roman" pitchFamily="18" charset="0"/>
                <a:cs typeface="Times New Roman" pitchFamily="18" charset="0"/>
              </a:rPr>
              <a:t>performance</a:t>
            </a:r>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of the project.</a:t>
            </a:r>
            <a:endParaRPr lang="en-US" sz="1050" dirty="0">
              <a:latin typeface="Times New Roman" pitchFamily="18" charset="0"/>
              <a:cs typeface="Times New Roman" pitchFamily="18" charset="0"/>
            </a:endParaRPr>
          </a:p>
          <a:p>
            <a:pPr algn="just"/>
            <a:endParaRPr lang="en-US" sz="1050" dirty="0" smtClean="0">
              <a:latin typeface="Times New Roman" pitchFamily="18" charset="0"/>
              <a:cs typeface="Times New Roman" pitchFamily="18" charset="0"/>
            </a:endParaRPr>
          </a:p>
          <a:p>
            <a:pPr algn="just"/>
            <a:endParaRPr lang="en-US" sz="1050" dirty="0">
              <a:latin typeface="Times New Roman" pitchFamily="18" charset="0"/>
              <a:cs typeface="Times New Roman" pitchFamily="18" charset="0"/>
            </a:endParaRPr>
          </a:p>
          <a:p>
            <a:pPr algn="just"/>
            <a:r>
              <a:rPr lang="en-US" sz="1050" dirty="0" smtClean="0">
                <a:latin typeface="Times New Roman" pitchFamily="18" charset="0"/>
                <a:cs typeface="Times New Roman" pitchFamily="18" charset="0"/>
              </a:rPr>
              <a:t>                                                  </a:t>
            </a:r>
            <a:r>
              <a:rPr lang="en-US" sz="1050" b="1" dirty="0" smtClean="0">
                <a:latin typeface="Times New Roman" pitchFamily="18" charset="0"/>
                <a:cs typeface="Times New Roman" pitchFamily="18" charset="0"/>
              </a:rPr>
              <a:t>Mr</a:t>
            </a:r>
            <a:r>
              <a:rPr lang="en-US" sz="1050" b="1" dirty="0">
                <a:latin typeface="Times New Roman" pitchFamily="18" charset="0"/>
                <a:cs typeface="Times New Roman" pitchFamily="18" charset="0"/>
              </a:rPr>
              <a:t>. Abhijeet Landage</a:t>
            </a:r>
          </a:p>
          <a:p>
            <a:pPr algn="ctr"/>
            <a:r>
              <a:rPr lang="en-US" sz="1050" b="1" dirty="0">
                <a:latin typeface="Times New Roman" pitchFamily="18" charset="0"/>
                <a:cs typeface="Times New Roman" pitchFamily="18" charset="0"/>
              </a:rPr>
              <a:t>                                              </a:t>
            </a:r>
            <a:r>
              <a:rPr lang="en-US" sz="1050" b="1" dirty="0" smtClean="0">
                <a:latin typeface="Times New Roman" pitchFamily="18" charset="0"/>
                <a:cs typeface="Times New Roman" pitchFamily="18" charset="0"/>
              </a:rPr>
              <a:t>       Student</a:t>
            </a:r>
            <a:r>
              <a:rPr lang="en-US" sz="1050" b="1" dirty="0">
                <a:latin typeface="Times New Roman" pitchFamily="18" charset="0"/>
                <a:cs typeface="Times New Roman" pitchFamily="18" charset="0"/>
              </a:rPr>
              <a:t>, </a:t>
            </a:r>
          </a:p>
          <a:p>
            <a:pPr algn="ctr"/>
            <a:r>
              <a:rPr lang="en-US" sz="1050" b="1" dirty="0">
                <a:latin typeface="Times New Roman" pitchFamily="18" charset="0"/>
                <a:cs typeface="Times New Roman" pitchFamily="18" charset="0"/>
              </a:rPr>
              <a:t>                                               </a:t>
            </a:r>
            <a:r>
              <a:rPr lang="en-US" sz="1050" b="1" dirty="0" smtClean="0">
                <a:latin typeface="Times New Roman" pitchFamily="18" charset="0"/>
                <a:cs typeface="Times New Roman" pitchFamily="18" charset="0"/>
              </a:rPr>
              <a:t>    Second </a:t>
            </a:r>
            <a:r>
              <a:rPr lang="en-US" sz="1050" b="1" dirty="0">
                <a:latin typeface="Times New Roman" pitchFamily="18" charset="0"/>
                <a:cs typeface="Times New Roman" pitchFamily="18" charset="0"/>
              </a:rPr>
              <a:t>Year </a:t>
            </a:r>
            <a:r>
              <a:rPr lang="en-US" sz="1050" b="1" dirty="0" smtClean="0">
                <a:latin typeface="Times New Roman" pitchFamily="18" charset="0"/>
                <a:cs typeface="Times New Roman" pitchFamily="18" charset="0"/>
              </a:rPr>
              <a:t>Civil</a:t>
            </a:r>
            <a:endParaRPr lang="en-US" sz="1050" b="1" dirty="0">
              <a:latin typeface="Times New Roman" pitchFamily="18" charset="0"/>
              <a:cs typeface="Times New Roman" pitchFamily="18" charset="0"/>
            </a:endParaRPr>
          </a:p>
        </p:txBody>
      </p:sp>
      <p:sp>
        <p:nvSpPr>
          <p:cNvPr id="2" name="TextBox 1"/>
          <p:cNvSpPr txBox="1"/>
          <p:nvPr/>
        </p:nvSpPr>
        <p:spPr>
          <a:xfrm>
            <a:off x="1524000" y="680519"/>
            <a:ext cx="1701798" cy="646331"/>
          </a:xfrm>
          <a:prstGeom prst="rect">
            <a:avLst/>
          </a:prstGeom>
          <a:noFill/>
          <a:ln>
            <a:noFill/>
          </a:ln>
        </p:spPr>
        <p:txBody>
          <a:bodyPr wrap="square" rtlCol="0">
            <a:spAutoFit/>
          </a:bodyPr>
          <a:lstStyle/>
          <a:p>
            <a:pPr algn="ctr"/>
            <a:r>
              <a:rPr lang="en-US" sz="1200" b="1" u="sng" dirty="0">
                <a:latin typeface="Times New Roman" pitchFamily="18" charset="0"/>
                <a:cs typeface="Times New Roman" pitchFamily="18" charset="0"/>
              </a:rPr>
              <a:t>AR-VR : </a:t>
            </a:r>
            <a:r>
              <a:rPr lang="en-US" sz="1200" b="1" u="sng" dirty="0" smtClean="0">
                <a:latin typeface="Times New Roman" pitchFamily="18" charset="0"/>
                <a:cs typeface="Times New Roman" pitchFamily="18" charset="0"/>
              </a:rPr>
              <a:t>Transforming The </a:t>
            </a:r>
            <a:r>
              <a:rPr lang="en-US" sz="1200" b="1" u="sng" dirty="0">
                <a:latin typeface="Times New Roman" pitchFamily="18" charset="0"/>
                <a:cs typeface="Times New Roman" pitchFamily="18" charset="0"/>
              </a:rPr>
              <a:t>Design and Construction </a:t>
            </a:r>
            <a:r>
              <a:rPr lang="en-US" sz="1200" b="1" u="sng" dirty="0" smtClean="0">
                <a:latin typeface="Times New Roman" pitchFamily="18" charset="0"/>
                <a:cs typeface="Times New Roman" pitchFamily="18" charset="0"/>
              </a:rPr>
              <a:t>Process</a:t>
            </a:r>
            <a:endParaRPr lang="en-US" sz="1200" b="1" u="sng" dirty="0">
              <a:latin typeface="Times New Roman" pitchFamily="18" charset="0"/>
              <a:cs typeface="Times New Roman" pitchFamily="18" charset="0"/>
            </a:endParaRPr>
          </a:p>
        </p:txBody>
      </p:sp>
      <p:pic>
        <p:nvPicPr>
          <p:cNvPr id="8" name="Picture 7" descr="C:\Users\civil\Downloads\IMG_20230224_130455.jpg"/>
          <p:cNvPicPr/>
          <p:nvPr/>
        </p:nvPicPr>
        <p:blipFill>
          <a:blip r:embed="rId2" cstate="print"/>
          <a:srcRect/>
          <a:stretch>
            <a:fillRect/>
          </a:stretch>
        </p:blipFill>
        <p:spPr bwMode="auto">
          <a:xfrm>
            <a:off x="409575" y="760143"/>
            <a:ext cx="1016120" cy="1066800"/>
          </a:xfrm>
          <a:prstGeom prst="rect">
            <a:avLst/>
          </a:prstGeom>
          <a:noFill/>
          <a:ln w="9525">
            <a:solidFill>
              <a:schemeClr val="tx1"/>
            </a:solidFill>
            <a:miter lim="800000"/>
            <a:headEnd/>
            <a:tailEnd/>
          </a:ln>
        </p:spPr>
      </p:pic>
      <p:pic>
        <p:nvPicPr>
          <p:cNvPr id="9" name="Picture 8" descr="C:\Users\Public\kak\WhatsApp Image 2024-01-25 at 12.31.20 PM.jpeg"/>
          <p:cNvPicPr/>
          <p:nvPr/>
        </p:nvPicPr>
        <p:blipFill>
          <a:blip r:embed="rId3" cstate="print"/>
          <a:srcRect/>
          <a:stretch>
            <a:fillRect/>
          </a:stretch>
        </p:blipFill>
        <p:spPr bwMode="auto">
          <a:xfrm>
            <a:off x="355480" y="6022675"/>
            <a:ext cx="1016120" cy="1187750"/>
          </a:xfrm>
          <a:prstGeom prst="rect">
            <a:avLst/>
          </a:prstGeom>
          <a:noFill/>
          <a:ln w="9525">
            <a:solidFill>
              <a:schemeClr val="tx1"/>
            </a:solidFill>
            <a:miter lim="800000"/>
            <a:headEnd/>
            <a:tailEnd/>
          </a:ln>
        </p:spPr>
      </p:pic>
      <p:sp>
        <p:nvSpPr>
          <p:cNvPr id="4" name="TextBox 3"/>
          <p:cNvSpPr txBox="1"/>
          <p:nvPr/>
        </p:nvSpPr>
        <p:spPr>
          <a:xfrm>
            <a:off x="228600" y="6524179"/>
            <a:ext cx="3048000" cy="3000821"/>
          </a:xfrm>
          <a:prstGeom prst="rect">
            <a:avLst/>
          </a:prstGeom>
          <a:noFill/>
        </p:spPr>
        <p:txBody>
          <a:bodyPr wrap="square" rtlCol="0">
            <a:spAutoFit/>
          </a:bodyPr>
          <a:lstStyle/>
          <a:p>
            <a:pPr algn="just"/>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              	       Let </a:t>
            </a:r>
            <a:r>
              <a:rPr lang="en-US" sz="1050" dirty="0">
                <a:latin typeface="Times New Roman" pitchFamily="18" charset="0"/>
                <a:cs typeface="Times New Roman" pitchFamily="18" charset="0"/>
              </a:rPr>
              <a:t>me introduce you to a </a:t>
            </a:r>
            <a:r>
              <a:rPr lang="en-US" sz="1050" dirty="0" smtClean="0">
                <a:latin typeface="Times New Roman" pitchFamily="18" charset="0"/>
                <a:cs typeface="Times New Roman" pitchFamily="18" charset="0"/>
              </a:rPr>
              <a:t>very 	</a:t>
            </a:r>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      transformative concept </a:t>
            </a:r>
            <a:r>
              <a:rPr lang="en-US" sz="1050" dirty="0">
                <a:latin typeface="Times New Roman" pitchFamily="18" charset="0"/>
                <a:cs typeface="Times New Roman" pitchFamily="18" charset="0"/>
              </a:rPr>
              <a:t>that is </a:t>
            </a:r>
            <a:r>
              <a:rPr lang="en-US" sz="1050" dirty="0" smtClean="0">
                <a:latin typeface="Times New Roman" pitchFamily="18" charset="0"/>
                <a:cs typeface="Times New Roman" pitchFamily="18" charset="0"/>
              </a:rPr>
              <a:t>	</a:t>
            </a:r>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 </a:t>
            </a:r>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    very reshaping </a:t>
            </a:r>
            <a:r>
              <a:rPr lang="en-US" sz="1050" dirty="0">
                <a:latin typeface="Times New Roman" pitchFamily="18" charset="0"/>
                <a:cs typeface="Times New Roman" pitchFamily="18" charset="0"/>
              </a:rPr>
              <a:t>industries and </a:t>
            </a:r>
            <a:r>
              <a:rPr lang="en-US" sz="1050" dirty="0" smtClean="0">
                <a:latin typeface="Times New Roman" pitchFamily="18" charset="0"/>
                <a:cs typeface="Times New Roman" pitchFamily="18" charset="0"/>
              </a:rPr>
              <a:t>	 </a:t>
            </a:r>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     paving the </a:t>
            </a:r>
            <a:r>
              <a:rPr lang="en-US" sz="1050" dirty="0">
                <a:latin typeface="Times New Roman" pitchFamily="18" charset="0"/>
                <a:cs typeface="Times New Roman" pitchFamily="18" charset="0"/>
              </a:rPr>
              <a:t>way for the future of technology and innovation: Digital Twin </a:t>
            </a:r>
            <a:r>
              <a:rPr lang="en-US" sz="1050" dirty="0" smtClean="0">
                <a:latin typeface="Times New Roman" pitchFamily="18" charset="0"/>
                <a:cs typeface="Times New Roman" pitchFamily="18" charset="0"/>
              </a:rPr>
              <a:t>Technology. </a:t>
            </a:r>
          </a:p>
          <a:p>
            <a:pPr algn="just"/>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               Imagine </a:t>
            </a:r>
            <a:r>
              <a:rPr lang="en-US" sz="1050" dirty="0">
                <a:latin typeface="Times New Roman" pitchFamily="18" charset="0"/>
                <a:cs typeface="Times New Roman" pitchFamily="18" charset="0"/>
              </a:rPr>
              <a:t>a virtual replica of a physical object, process, or system. This is what a digital twin is—a dynamic, real-time representation that allows us to monitor, analyze, and optimize its physical counterpart. From manufacturing plants and smart cities to healthcare systems and even individual consumer products, digital twins are </a:t>
            </a:r>
            <a:r>
              <a:rPr lang="en-US" sz="1050" dirty="0" smtClean="0">
                <a:latin typeface="Times New Roman" pitchFamily="18" charset="0"/>
                <a:cs typeface="Times New Roman" pitchFamily="18" charset="0"/>
              </a:rPr>
              <a:t>revolutionizing</a:t>
            </a:r>
          </a:p>
          <a:p>
            <a:pPr algn="just"/>
            <a:r>
              <a:rPr lang="en-US" sz="1050" dirty="0" smtClean="0">
                <a:latin typeface="Times New Roman" pitchFamily="18" charset="0"/>
                <a:cs typeface="Times New Roman" pitchFamily="18" charset="0"/>
              </a:rPr>
              <a:t>Digital twins are virtual replicas of physical assets, processes, or systems that enable real-time monitoring, analysis, and simulation. By integrating data from sensors, </a:t>
            </a:r>
            <a:r>
              <a:rPr lang="en-US" sz="1050" dirty="0" err="1" smtClean="0">
                <a:latin typeface="Times New Roman" pitchFamily="18" charset="0"/>
                <a:cs typeface="Times New Roman" pitchFamily="18" charset="0"/>
              </a:rPr>
              <a:t>IoT</a:t>
            </a:r>
            <a:r>
              <a:rPr lang="en-US" sz="1050" dirty="0" smtClean="0">
                <a:latin typeface="Times New Roman" pitchFamily="18" charset="0"/>
                <a:cs typeface="Times New Roman" pitchFamily="18" charset="0"/>
              </a:rPr>
              <a:t> devices, and other sources, digital twins provide a holistic view of infrastructure, </a:t>
            </a:r>
            <a:endParaRPr lang="en-US" sz="1050" dirty="0">
              <a:latin typeface="Times New Roman" pitchFamily="18" charset="0"/>
              <a:cs typeface="Times New Roman" pitchFamily="18" charset="0"/>
            </a:endParaRPr>
          </a:p>
        </p:txBody>
      </p:sp>
      <p:sp>
        <p:nvSpPr>
          <p:cNvPr id="7" name="TextBox 6"/>
          <p:cNvSpPr txBox="1"/>
          <p:nvPr/>
        </p:nvSpPr>
        <p:spPr>
          <a:xfrm>
            <a:off x="3352800" y="3200400"/>
            <a:ext cx="3200401" cy="6517169"/>
          </a:xfrm>
          <a:prstGeom prst="rect">
            <a:avLst/>
          </a:prstGeom>
          <a:noFill/>
        </p:spPr>
        <p:txBody>
          <a:bodyPr wrap="square" rtlCol="0">
            <a:spAutoFit/>
          </a:bodyPr>
          <a:lstStyle/>
          <a:p>
            <a:pPr algn="just"/>
            <a:r>
              <a:rPr lang="en-US" sz="1050" dirty="0" smtClean="0">
                <a:latin typeface="Times New Roman" pitchFamily="18" charset="0"/>
                <a:cs typeface="Times New Roman" pitchFamily="18" charset="0"/>
              </a:rPr>
              <a:t>	</a:t>
            </a:r>
          </a:p>
          <a:p>
            <a:pPr algn="just"/>
            <a:r>
              <a:rPr lang="en-US" sz="1050" dirty="0" smtClean="0">
                <a:latin typeface="Times New Roman" pitchFamily="18" charset="0"/>
                <a:cs typeface="Times New Roman" pitchFamily="18" charset="0"/>
              </a:rPr>
              <a:t>                                   These are nothing but </a:t>
            </a:r>
            <a:r>
              <a:rPr lang="en-US" sz="1050" dirty="0">
                <a:latin typeface="Times New Roman" pitchFamily="18" charset="0"/>
                <a:cs typeface="Times New Roman" pitchFamily="18" charset="0"/>
              </a:rPr>
              <a:t>a bathroom </a:t>
            </a:r>
            <a:r>
              <a:rPr lang="en-US" sz="1050" dirty="0" smtClean="0">
                <a:latin typeface="Times New Roman" pitchFamily="18" charset="0"/>
                <a:cs typeface="Times New Roman" pitchFamily="18" charset="0"/>
              </a:rPr>
              <a:t>	        fully assembled   in </a:t>
            </a:r>
            <a:r>
              <a:rPr lang="en-US" sz="1050" dirty="0">
                <a:latin typeface="Times New Roman" pitchFamily="18" charset="0"/>
                <a:cs typeface="Times New Roman" pitchFamily="18" charset="0"/>
              </a:rPr>
              <a:t>a factory, </a:t>
            </a:r>
            <a:r>
              <a:rPr lang="en-US" sz="1050" dirty="0" smtClean="0">
                <a:latin typeface="Times New Roman" pitchFamily="18" charset="0"/>
                <a:cs typeface="Times New Roman" pitchFamily="18" charset="0"/>
              </a:rPr>
              <a:t>	        complete with plumbing </a:t>
            </a:r>
            <a:r>
              <a:rPr lang="en-US" sz="1050" dirty="0">
                <a:latin typeface="Times New Roman" pitchFamily="18" charset="0"/>
                <a:cs typeface="Times New Roman" pitchFamily="18" charset="0"/>
              </a:rPr>
              <a:t>fixtures, </a:t>
            </a:r>
            <a:r>
              <a:rPr lang="en-US" sz="1050" dirty="0" smtClean="0">
                <a:latin typeface="Times New Roman" pitchFamily="18" charset="0"/>
                <a:cs typeface="Times New Roman" pitchFamily="18" charset="0"/>
              </a:rPr>
              <a:t>	        electrical wiring</a:t>
            </a:r>
            <a:r>
              <a:rPr lang="en-US" sz="1050" dirty="0">
                <a:latin typeface="Times New Roman" pitchFamily="18" charset="0"/>
                <a:cs typeface="Times New Roman" pitchFamily="18" charset="0"/>
              </a:rPr>
              <a:t>, and finishes like </a:t>
            </a:r>
            <a:r>
              <a:rPr lang="en-US" sz="1050" dirty="0" smtClean="0">
                <a:latin typeface="Times New Roman" pitchFamily="18" charset="0"/>
                <a:cs typeface="Times New Roman" pitchFamily="18" charset="0"/>
              </a:rPr>
              <a:t>	        tiles and mirrors</a:t>
            </a:r>
            <a:r>
              <a:rPr lang="en-US" sz="1050" dirty="0">
                <a:latin typeface="Times New Roman" pitchFamily="18" charset="0"/>
                <a:cs typeface="Times New Roman" pitchFamily="18" charset="0"/>
              </a:rPr>
              <a:t>. These bathroom </a:t>
            </a:r>
            <a:r>
              <a:rPr lang="en-US" sz="1050" dirty="0" smtClean="0">
                <a:latin typeface="Times New Roman" pitchFamily="18" charset="0"/>
                <a:cs typeface="Times New Roman" pitchFamily="18" charset="0"/>
              </a:rPr>
              <a:t>	        pods are  manufactured </a:t>
            </a:r>
            <a:r>
              <a:rPr lang="en-US" sz="1050" dirty="0">
                <a:latin typeface="Times New Roman" pitchFamily="18" charset="0"/>
                <a:cs typeface="Times New Roman" pitchFamily="18" charset="0"/>
              </a:rPr>
              <a:t>off-site under </a:t>
            </a:r>
            <a:r>
              <a:rPr lang="en-US" sz="1050" dirty="0" smtClean="0">
                <a:latin typeface="Times New Roman" pitchFamily="18" charset="0"/>
                <a:cs typeface="Times New Roman" pitchFamily="18" charset="0"/>
              </a:rPr>
              <a:t>controlled </a:t>
            </a:r>
            <a:r>
              <a:rPr lang="en-US" sz="1050" dirty="0">
                <a:latin typeface="Times New Roman" pitchFamily="18" charset="0"/>
                <a:cs typeface="Times New Roman" pitchFamily="18" charset="0"/>
              </a:rPr>
              <a:t>conditions and then transported to the construction site for installation.</a:t>
            </a:r>
          </a:p>
          <a:p>
            <a:pPr algn="just"/>
            <a:r>
              <a:rPr lang="en-US" sz="1050" dirty="0" smtClean="0">
                <a:latin typeface="Times New Roman" pitchFamily="18" charset="0"/>
                <a:cs typeface="Times New Roman" pitchFamily="18" charset="0"/>
              </a:rPr>
              <a:t>          Prefabricated </a:t>
            </a:r>
            <a:r>
              <a:rPr lang="en-US" sz="1050" dirty="0">
                <a:latin typeface="Times New Roman" pitchFamily="18" charset="0"/>
                <a:cs typeface="Times New Roman" pitchFamily="18" charset="0"/>
              </a:rPr>
              <a:t>bathroom pods streamline construction timelines by eliminating the need for on-site coordination of multiple trades. The pods arrive ready-to-install, reducing construction time and labor costs </a:t>
            </a:r>
            <a:r>
              <a:rPr lang="en-US" sz="1050" dirty="0" smtClean="0">
                <a:latin typeface="Times New Roman" pitchFamily="18" charset="0"/>
                <a:cs typeface="Times New Roman" pitchFamily="18" charset="0"/>
              </a:rPr>
              <a:t>significantly. Manufactured </a:t>
            </a:r>
            <a:r>
              <a:rPr lang="en-US" sz="1050" dirty="0">
                <a:latin typeface="Times New Roman" pitchFamily="18" charset="0"/>
                <a:cs typeface="Times New Roman" pitchFamily="18" charset="0"/>
              </a:rPr>
              <a:t>in a factory environment, bathroom pods undergo rigorous quality control measures. This ensures consistency in construction quality, adherence to building codes, and fewer defects compared to traditional on-site </a:t>
            </a:r>
            <a:r>
              <a:rPr lang="en-US" sz="1050" dirty="0" smtClean="0">
                <a:latin typeface="Times New Roman" pitchFamily="18" charset="0"/>
                <a:cs typeface="Times New Roman" pitchFamily="18" charset="0"/>
              </a:rPr>
              <a:t>construction. Bathroom </a:t>
            </a:r>
            <a:r>
              <a:rPr lang="en-US" sz="1050" dirty="0">
                <a:latin typeface="Times New Roman" pitchFamily="18" charset="0"/>
                <a:cs typeface="Times New Roman" pitchFamily="18" charset="0"/>
              </a:rPr>
              <a:t>pods can be customized to fit different architectural styles and project requirements. Designers have flexibility in choosing finishes, fixtures, and layouts while ensuring uniformity across multiple </a:t>
            </a:r>
            <a:r>
              <a:rPr lang="en-US" sz="1050" dirty="0" smtClean="0">
                <a:latin typeface="Times New Roman" pitchFamily="18" charset="0"/>
                <a:cs typeface="Times New Roman" pitchFamily="18" charset="0"/>
              </a:rPr>
              <a:t>units. Prefabricated </a:t>
            </a:r>
            <a:r>
              <a:rPr lang="en-US" sz="1050" dirty="0">
                <a:latin typeface="Times New Roman" pitchFamily="18" charset="0"/>
                <a:cs typeface="Times New Roman" pitchFamily="18" charset="0"/>
              </a:rPr>
              <a:t>bathroom pods contribute to sustainability goals by reducing construction waste generated on-site. Factory processes optimize material usage and recycling, minimizing environmental impact.</a:t>
            </a:r>
          </a:p>
          <a:p>
            <a:pPr algn="just"/>
            <a:r>
              <a:rPr lang="en-US" sz="1050" dirty="0" smtClean="0">
                <a:latin typeface="Times New Roman" pitchFamily="18" charset="0"/>
                <a:cs typeface="Times New Roman" pitchFamily="18" charset="0"/>
              </a:rPr>
              <a:t>With </a:t>
            </a:r>
            <a:r>
              <a:rPr lang="en-US" sz="1050" dirty="0">
                <a:latin typeface="Times New Roman" pitchFamily="18" charset="0"/>
                <a:cs typeface="Times New Roman" pitchFamily="18" charset="0"/>
              </a:rPr>
              <a:t>much of the construction work completed off-site, there are fewer on-site hazards and risks to workers during installation. This promotes a safer working environment and reduces accidents. </a:t>
            </a:r>
          </a:p>
          <a:p>
            <a:pPr algn="just"/>
            <a:r>
              <a:rPr lang="en-US" sz="1050" dirty="0" smtClean="0">
                <a:latin typeface="Times New Roman" pitchFamily="18" charset="0"/>
                <a:cs typeface="Times New Roman" pitchFamily="18" charset="0"/>
              </a:rPr>
              <a:t>           Overall</a:t>
            </a:r>
            <a:r>
              <a:rPr lang="en-US" sz="1050" dirty="0">
                <a:latin typeface="Times New Roman" pitchFamily="18" charset="0"/>
                <a:cs typeface="Times New Roman" pitchFamily="18" charset="0"/>
              </a:rPr>
              <a:t>, prefabricated bathroom pods offer a streamlined, efficient, and flexible solution for integrating high-quality bathrooms into building projects of various scales and types</a:t>
            </a:r>
            <a:r>
              <a:rPr lang="en-US" sz="1050" dirty="0" smtClean="0">
                <a:latin typeface="Times New Roman" pitchFamily="18" charset="0"/>
                <a:cs typeface="Times New Roman" pitchFamily="18" charset="0"/>
              </a:rPr>
              <a:t>.</a:t>
            </a:r>
            <a:r>
              <a:rPr lang="en-US" sz="1050" dirty="0">
                <a:latin typeface="Times New Roman" pitchFamily="18" charset="0"/>
                <a:cs typeface="Times New Roman" pitchFamily="18" charset="0"/>
              </a:rPr>
              <a:t> </a:t>
            </a:r>
            <a:r>
              <a:rPr lang="en-US" sz="1050" dirty="0" smtClean="0">
                <a:latin typeface="Times New Roman" pitchFamily="18" charset="0"/>
                <a:cs typeface="Times New Roman" pitchFamily="18" charset="0"/>
              </a:rPr>
              <a:t>Their </a:t>
            </a:r>
            <a:r>
              <a:rPr lang="en-US" sz="1050" dirty="0">
                <a:latin typeface="Times New Roman" pitchFamily="18" charset="0"/>
                <a:cs typeface="Times New Roman" pitchFamily="18" charset="0"/>
              </a:rPr>
              <a:t>benefits make them increasingly popular in modern construction practices</a:t>
            </a:r>
            <a:r>
              <a:rPr lang="en-US" sz="1050" dirty="0" smtClean="0">
                <a:latin typeface="Times New Roman" pitchFamily="18" charset="0"/>
                <a:cs typeface="Times New Roman" pitchFamily="18" charset="0"/>
              </a:rPr>
              <a:t>.</a:t>
            </a:r>
          </a:p>
          <a:p>
            <a:pPr algn="ctr"/>
            <a:r>
              <a:rPr lang="en-US" sz="1050" b="1" dirty="0">
                <a:latin typeface="Times New Roman" pitchFamily="18" charset="0"/>
                <a:cs typeface="Times New Roman" pitchFamily="18" charset="0"/>
              </a:rPr>
              <a:t> </a:t>
            </a:r>
            <a:r>
              <a:rPr lang="en-US" sz="1050" b="1" dirty="0" smtClean="0">
                <a:latin typeface="Times New Roman" pitchFamily="18" charset="0"/>
                <a:cs typeface="Times New Roman" pitchFamily="18" charset="0"/>
              </a:rPr>
              <a:t>                                              Miss. Diya S. </a:t>
            </a:r>
            <a:r>
              <a:rPr lang="en-US" sz="1050" b="1" dirty="0" err="1" smtClean="0">
                <a:latin typeface="Times New Roman" pitchFamily="18" charset="0"/>
                <a:cs typeface="Times New Roman" pitchFamily="18" charset="0"/>
              </a:rPr>
              <a:t>Sanade</a:t>
            </a:r>
            <a:endParaRPr lang="en-US" sz="1050" b="1" dirty="0">
              <a:latin typeface="Times New Roman" pitchFamily="18" charset="0"/>
              <a:cs typeface="Times New Roman" pitchFamily="18" charset="0"/>
            </a:endParaRPr>
          </a:p>
          <a:p>
            <a:pPr algn="ctr"/>
            <a:r>
              <a:rPr lang="en-US" sz="1050" b="1" dirty="0">
                <a:latin typeface="Times New Roman" pitchFamily="18" charset="0"/>
                <a:cs typeface="Times New Roman" pitchFamily="18" charset="0"/>
              </a:rPr>
              <a:t>                                                    Student, </a:t>
            </a:r>
          </a:p>
          <a:p>
            <a:pPr algn="ctr"/>
            <a:r>
              <a:rPr lang="en-US" sz="1050" b="1" dirty="0">
                <a:latin typeface="Times New Roman" pitchFamily="18" charset="0"/>
                <a:cs typeface="Times New Roman" pitchFamily="18" charset="0"/>
              </a:rPr>
              <a:t>                                                     </a:t>
            </a:r>
            <a:r>
              <a:rPr lang="en-US" sz="1050" b="1" dirty="0" smtClean="0">
                <a:latin typeface="Times New Roman" pitchFamily="18" charset="0"/>
                <a:cs typeface="Times New Roman" pitchFamily="18" charset="0"/>
              </a:rPr>
              <a:t>Third </a:t>
            </a:r>
            <a:r>
              <a:rPr lang="en-US" sz="1050" b="1" dirty="0">
                <a:latin typeface="Times New Roman" pitchFamily="18" charset="0"/>
                <a:cs typeface="Times New Roman" pitchFamily="18" charset="0"/>
              </a:rPr>
              <a:t>Year Civil</a:t>
            </a:r>
          </a:p>
          <a:p>
            <a:pPr algn="just"/>
            <a:endParaRPr lang="en-US" sz="800" dirty="0">
              <a:latin typeface="Times New Roman" pitchFamily="18" charset="0"/>
              <a:cs typeface="Times New Roman" pitchFamily="18" charset="0"/>
            </a:endParaRPr>
          </a:p>
        </p:txBody>
      </p:sp>
      <p:sp>
        <p:nvSpPr>
          <p:cNvPr id="19" name="TextBox 18"/>
          <p:cNvSpPr txBox="1"/>
          <p:nvPr/>
        </p:nvSpPr>
        <p:spPr>
          <a:xfrm>
            <a:off x="1371599" y="5938319"/>
            <a:ext cx="1981201" cy="646331"/>
          </a:xfrm>
          <a:prstGeom prst="rect">
            <a:avLst/>
          </a:prstGeom>
          <a:noFill/>
          <a:ln>
            <a:noFill/>
          </a:ln>
        </p:spPr>
        <p:txBody>
          <a:bodyPr wrap="square" rtlCol="0">
            <a:spAutoFit/>
          </a:bodyPr>
          <a:lstStyle/>
          <a:p>
            <a:pPr algn="ctr"/>
            <a:r>
              <a:rPr lang="en-US" sz="1200" b="1" u="sng" dirty="0">
                <a:latin typeface="Times New Roman" pitchFamily="18" charset="0"/>
                <a:cs typeface="Times New Roman" pitchFamily="18" charset="0"/>
              </a:rPr>
              <a:t>Digital Twin Technology : </a:t>
            </a:r>
            <a:r>
              <a:rPr lang="en-US" sz="1200" b="1" u="sng" dirty="0" smtClean="0">
                <a:latin typeface="Times New Roman" pitchFamily="18" charset="0"/>
                <a:cs typeface="Times New Roman" pitchFamily="18" charset="0"/>
              </a:rPr>
              <a:t>Reshaping The Construction Industry</a:t>
            </a:r>
            <a:endParaRPr lang="en-US" b="1" u="sng" dirty="0">
              <a:latin typeface="Times New Roman" pitchFamily="18" charset="0"/>
              <a:cs typeface="Times New Roman" pitchFamily="18" charset="0"/>
            </a:endParaRPr>
          </a:p>
        </p:txBody>
      </p:sp>
      <p:sp>
        <p:nvSpPr>
          <p:cNvPr id="3" name="TextBox 2"/>
          <p:cNvSpPr txBox="1"/>
          <p:nvPr/>
        </p:nvSpPr>
        <p:spPr>
          <a:xfrm>
            <a:off x="4495800" y="3155650"/>
            <a:ext cx="2147639" cy="276999"/>
          </a:xfrm>
          <a:prstGeom prst="rect">
            <a:avLst/>
          </a:prstGeom>
          <a:noFill/>
          <a:ln>
            <a:noFill/>
          </a:ln>
        </p:spPr>
        <p:txBody>
          <a:bodyPr wrap="none" rtlCol="0">
            <a:spAutoFit/>
          </a:bodyPr>
          <a:lstStyle/>
          <a:p>
            <a:r>
              <a:rPr lang="en-US" sz="1200" b="1" u="sng" dirty="0">
                <a:latin typeface="Times New Roman" pitchFamily="18" charset="0"/>
                <a:cs typeface="Times New Roman" pitchFamily="18" charset="0"/>
              </a:rPr>
              <a:t>Prefabricated </a:t>
            </a:r>
            <a:r>
              <a:rPr lang="en-US" sz="1200" b="1" u="sng" dirty="0" smtClean="0">
                <a:latin typeface="Times New Roman" pitchFamily="18" charset="0"/>
                <a:cs typeface="Times New Roman" pitchFamily="18" charset="0"/>
              </a:rPr>
              <a:t>Bathroom Pods</a:t>
            </a:r>
            <a:endParaRPr lang="en-US" sz="1200" b="1" u="sng" dirty="0"/>
          </a:p>
        </p:txBody>
      </p:sp>
      <p:pic>
        <p:nvPicPr>
          <p:cNvPr id="14" name="Picture 13" descr="C:\Users\civil\Downloads\Kaagaz_20230224_122632941386-1.jpg"/>
          <p:cNvPicPr/>
          <p:nvPr/>
        </p:nvPicPr>
        <p:blipFill>
          <a:blip r:embed="rId4" cstate="print"/>
          <a:srcRect/>
          <a:stretch>
            <a:fillRect/>
          </a:stretch>
        </p:blipFill>
        <p:spPr bwMode="auto">
          <a:xfrm>
            <a:off x="3451105" y="3200400"/>
            <a:ext cx="1016120" cy="1143000"/>
          </a:xfrm>
          <a:prstGeom prst="rect">
            <a:avLst/>
          </a:prstGeom>
          <a:noFill/>
          <a:ln w="9525">
            <a:solidFill>
              <a:schemeClr val="tx1"/>
            </a:solidFill>
            <a:miter lim="800000"/>
            <a:headEnd/>
            <a:tailEnd/>
          </a:ln>
        </p:spPr>
      </p:pic>
      <p:sp>
        <p:nvSpPr>
          <p:cNvPr id="17" name="Round Single Corner Rectangle 16"/>
          <p:cNvSpPr/>
          <p:nvPr/>
        </p:nvSpPr>
        <p:spPr>
          <a:xfrm>
            <a:off x="228600" y="9601200"/>
            <a:ext cx="6400800" cy="228600"/>
          </a:xfrm>
          <a:prstGeom prst="round1Rect">
            <a:avLst/>
          </a:prstGeom>
          <a:solidFill>
            <a:schemeClr val="tx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Times New Roman" pitchFamily="18" charset="0"/>
                <a:cs typeface="Times New Roman" pitchFamily="18" charset="0"/>
              </a:rPr>
              <a:t>ASHOKRAO MANE POLYTECHNIC, VATHAR                                                                         PAGE NO 7</a:t>
            </a:r>
            <a:endParaRPr lang="en-US" sz="1100" dirty="0">
              <a:solidFill>
                <a:schemeClr val="tx1"/>
              </a:solidFill>
              <a:latin typeface="Times New Roman" pitchFamily="18" charset="0"/>
              <a:cs typeface="Times New Roman" pitchFamily="18" charset="0"/>
            </a:endParaRPr>
          </a:p>
        </p:txBody>
      </p:sp>
      <p:sp>
        <p:nvSpPr>
          <p:cNvPr id="18" name="Round Single Corner Rectangle 17"/>
          <p:cNvSpPr/>
          <p:nvPr/>
        </p:nvSpPr>
        <p:spPr>
          <a:xfrm>
            <a:off x="228600" y="45720"/>
            <a:ext cx="6400800" cy="251460"/>
          </a:xfrm>
          <a:prstGeom prst="round1Rect">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Times New Roman" pitchFamily="18" charset="0"/>
                <a:cs typeface="Times New Roman" pitchFamily="18" charset="0"/>
              </a:rPr>
              <a:t>DEPARTMENT OF CIVIL ENGINEERING                                                                 STUDENT’S SPEAK</a:t>
            </a:r>
            <a:endParaRPr lang="en-US" sz="1100" dirty="0">
              <a:solidFill>
                <a:schemeClr val="tx1"/>
              </a:solidFill>
              <a:latin typeface="Times New Roman" pitchFamily="18" charset="0"/>
              <a:cs typeface="Times New Roman" pitchFamily="18" charset="0"/>
            </a:endParaRPr>
          </a:p>
        </p:txBody>
      </p:sp>
      <p:sp>
        <p:nvSpPr>
          <p:cNvPr id="6" name="TextBox 5"/>
          <p:cNvSpPr txBox="1"/>
          <p:nvPr/>
        </p:nvSpPr>
        <p:spPr>
          <a:xfrm>
            <a:off x="2630544" y="381000"/>
            <a:ext cx="1596912" cy="276999"/>
          </a:xfrm>
          <a:prstGeom prst="rect">
            <a:avLst/>
          </a:prstGeom>
          <a:noFill/>
        </p:spPr>
        <p:txBody>
          <a:bodyPr wrap="none" rtlCol="0">
            <a:spAutoFit/>
          </a:bodyPr>
          <a:lstStyle/>
          <a:p>
            <a:r>
              <a:rPr lang="en-US" sz="1200" b="1" u="sng" dirty="0">
                <a:latin typeface="Times New Roman" pitchFamily="18" charset="0"/>
                <a:cs typeface="Times New Roman" pitchFamily="18" charset="0"/>
              </a:rPr>
              <a:t>STUDENT’S </a:t>
            </a:r>
            <a:r>
              <a:rPr lang="en-US" sz="1200" b="1" u="sng" dirty="0" smtClean="0">
                <a:latin typeface="Times New Roman" pitchFamily="18" charset="0"/>
                <a:cs typeface="Times New Roman" pitchFamily="18" charset="0"/>
              </a:rPr>
              <a:t>SPEAK</a:t>
            </a:r>
            <a:endParaRPr lang="en-US" sz="1200" b="1" u="sng" dirty="0">
              <a:latin typeface="Times New Roman" pitchFamily="18" charset="0"/>
              <a:cs typeface="Times New Roman" pitchFamily="18" charset="0"/>
            </a:endParaRPr>
          </a:p>
        </p:txBody>
      </p:sp>
    </p:spTree>
    <p:extLst>
      <p:ext uri="{BB962C8B-B14F-4D97-AF65-F5344CB8AC3E}">
        <p14:creationId xmlns:p14="http://schemas.microsoft.com/office/powerpoint/2010/main" xmlns="" val="959220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390901" y="316587"/>
            <a:ext cx="3190874" cy="930402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endParaRPr lang="en-US" sz="1050" dirty="0" smtClean="0">
              <a:solidFill>
                <a:schemeClr val="tx1"/>
              </a:solidFill>
            </a:endParaRPr>
          </a:p>
          <a:p>
            <a:pPr algn="just">
              <a:buNone/>
            </a:pPr>
            <a:endParaRPr lang="en-US" sz="1050" dirty="0">
              <a:solidFill>
                <a:schemeClr val="tx1"/>
              </a:solidFill>
            </a:endParaRPr>
          </a:p>
          <a:p>
            <a:pPr algn="ctr"/>
            <a:endParaRPr lang="en-US" sz="1050" dirty="0">
              <a:solidFill>
                <a:schemeClr val="tx1"/>
              </a:solidFill>
            </a:endParaRPr>
          </a:p>
        </p:txBody>
      </p:sp>
      <p:sp>
        <p:nvSpPr>
          <p:cNvPr id="3" name="TextBox 2"/>
          <p:cNvSpPr txBox="1"/>
          <p:nvPr/>
        </p:nvSpPr>
        <p:spPr>
          <a:xfrm>
            <a:off x="355601" y="6676579"/>
            <a:ext cx="2921000" cy="3000821"/>
          </a:xfrm>
          <a:prstGeom prst="rect">
            <a:avLst/>
          </a:prstGeom>
          <a:noFill/>
        </p:spPr>
        <p:txBody>
          <a:bodyPr wrap="square" rtlCol="0">
            <a:spAutoFit/>
          </a:bodyPr>
          <a:lstStyle/>
          <a:p>
            <a:pPr algn="just">
              <a:lnSpc>
                <a:spcPct val="150000"/>
              </a:lnSpc>
            </a:pPr>
            <a:r>
              <a:rPr lang="en-US" sz="1050" dirty="0" smtClean="0">
                <a:latin typeface="Times New Roman" pitchFamily="18" charset="0"/>
                <a:cs typeface="Times New Roman" pitchFamily="18" charset="0"/>
              </a:rPr>
              <a:t>                Becoming </a:t>
            </a:r>
            <a:r>
              <a:rPr lang="en-US" sz="1050" dirty="0">
                <a:latin typeface="Times New Roman" pitchFamily="18" charset="0"/>
                <a:cs typeface="Times New Roman" pitchFamily="18" charset="0"/>
              </a:rPr>
              <a:t>a successful civil engineer requires a diverse set of skills that extend beyond technical knowledge. While proficiency in </a:t>
            </a:r>
            <a:r>
              <a:rPr lang="en-US" sz="1050" dirty="0" smtClean="0">
                <a:latin typeface="Times New Roman" pitchFamily="18" charset="0"/>
                <a:cs typeface="Times New Roman" pitchFamily="18" charset="0"/>
              </a:rPr>
              <a:t>civil engineering </a:t>
            </a:r>
            <a:r>
              <a:rPr lang="en-US" sz="1050" dirty="0">
                <a:latin typeface="Times New Roman" pitchFamily="18" charset="0"/>
                <a:cs typeface="Times New Roman" pitchFamily="18" charset="0"/>
              </a:rPr>
              <a:t>principles and practices is fundamental, other skills such as effective communication, </a:t>
            </a:r>
            <a:r>
              <a:rPr lang="en-US" sz="1050" dirty="0" smtClean="0">
                <a:latin typeface="Times New Roman" pitchFamily="18" charset="0"/>
                <a:cs typeface="Times New Roman" pitchFamily="18" charset="0"/>
              </a:rPr>
              <a:t>problem-solving skills, </a:t>
            </a:r>
            <a:r>
              <a:rPr lang="en-US" sz="1050" dirty="0">
                <a:latin typeface="Times New Roman" pitchFamily="18" charset="0"/>
                <a:cs typeface="Times New Roman" pitchFamily="18" charset="0"/>
              </a:rPr>
              <a:t>project management </a:t>
            </a:r>
            <a:r>
              <a:rPr lang="en-US" sz="1050" dirty="0" smtClean="0">
                <a:latin typeface="Times New Roman" pitchFamily="18" charset="0"/>
                <a:cs typeface="Times New Roman" pitchFamily="18" charset="0"/>
              </a:rPr>
              <a:t>and knowledge about advancement in the field are </a:t>
            </a:r>
            <a:r>
              <a:rPr lang="en-US" sz="1050" dirty="0">
                <a:latin typeface="Times New Roman" pitchFamily="18" charset="0"/>
                <a:cs typeface="Times New Roman" pitchFamily="18" charset="0"/>
              </a:rPr>
              <a:t>equally crucial</a:t>
            </a:r>
            <a:r>
              <a:rPr lang="en-US" sz="1050" dirty="0" smtClean="0">
                <a:latin typeface="Times New Roman" pitchFamily="18" charset="0"/>
                <a:cs typeface="Times New Roman" pitchFamily="18" charset="0"/>
              </a:rPr>
              <a:t>. The whole purpose of arranging this type of guest lectures is to encourage civil engineering students to embrace the new technologies and stay updated with the latest advancements in the field.</a:t>
            </a:r>
            <a:endParaRPr lang="en-US" sz="1050" i="1" dirty="0">
              <a:latin typeface="Times New Roman" pitchFamily="18" charset="0"/>
              <a:cs typeface="Times New Roman" pitchFamily="18" charset="0"/>
            </a:endParaRPr>
          </a:p>
        </p:txBody>
      </p:sp>
      <p:sp>
        <p:nvSpPr>
          <p:cNvPr id="14" name="TextBox 13"/>
          <p:cNvSpPr txBox="1"/>
          <p:nvPr/>
        </p:nvSpPr>
        <p:spPr>
          <a:xfrm>
            <a:off x="3505201" y="7142277"/>
            <a:ext cx="2924174" cy="2516073"/>
          </a:xfrm>
          <a:prstGeom prst="rect">
            <a:avLst/>
          </a:prstGeom>
          <a:noFill/>
        </p:spPr>
        <p:txBody>
          <a:bodyPr wrap="square" rtlCol="0">
            <a:spAutoFit/>
          </a:bodyPr>
          <a:lstStyle/>
          <a:p>
            <a:pPr algn="just">
              <a:lnSpc>
                <a:spcPct val="150000"/>
              </a:lnSpc>
            </a:pPr>
            <a:r>
              <a:rPr lang="en-US" sz="1050" dirty="0" smtClean="0">
                <a:latin typeface="Times New Roman" pitchFamily="18" charset="0"/>
                <a:cs typeface="Times New Roman" pitchFamily="18" charset="0"/>
              </a:rPr>
              <a:t>Self Compacting Concrete represents </a:t>
            </a:r>
            <a:r>
              <a:rPr lang="en-US" sz="1050" dirty="0">
                <a:latin typeface="Times New Roman" pitchFamily="18" charset="0"/>
                <a:cs typeface="Times New Roman" pitchFamily="18" charset="0"/>
              </a:rPr>
              <a:t>not just a technological advancement but a paradigm shift in concrete </a:t>
            </a:r>
            <a:r>
              <a:rPr lang="en-US" sz="1050" dirty="0" smtClean="0">
                <a:latin typeface="Times New Roman" pitchFamily="18" charset="0"/>
                <a:cs typeface="Times New Roman" pitchFamily="18" charset="0"/>
              </a:rPr>
              <a:t>construction. </a:t>
            </a:r>
            <a:r>
              <a:rPr lang="en-US" sz="1050" dirty="0">
                <a:latin typeface="Times New Roman" pitchFamily="18" charset="0"/>
                <a:cs typeface="Times New Roman" pitchFamily="18" charset="0"/>
              </a:rPr>
              <a:t>O</a:t>
            </a:r>
            <a:r>
              <a:rPr lang="en-US" sz="1050" dirty="0" smtClean="0">
                <a:latin typeface="Times New Roman" pitchFamily="18" charset="0"/>
                <a:cs typeface="Times New Roman" pitchFamily="18" charset="0"/>
              </a:rPr>
              <a:t>ffering </a:t>
            </a:r>
            <a:r>
              <a:rPr lang="en-US" sz="1050" dirty="0">
                <a:latin typeface="Times New Roman" pitchFamily="18" charset="0"/>
                <a:cs typeface="Times New Roman" pitchFamily="18" charset="0"/>
              </a:rPr>
              <a:t>sustainable, efficient, and high-performance solutions that align with the evolving needs of the construction industry and contribute to the development of resilient and sustainable infrastructure globally</a:t>
            </a:r>
            <a:r>
              <a:rPr lang="en-US" sz="1050" dirty="0" smtClean="0">
                <a:latin typeface="Times New Roman" pitchFamily="18" charset="0"/>
                <a:cs typeface="Times New Roman" pitchFamily="18" charset="0"/>
              </a:rPr>
              <a:t>. This type of expert lectures helps to improve the knowledge about construction materials among the civil engineering students .</a:t>
            </a:r>
            <a:endParaRPr lang="en-US" sz="1050" dirty="0">
              <a:latin typeface="Times New Roman" pitchFamily="18" charset="0"/>
              <a:cs typeface="Times New Roman" pitchFamily="18" charset="0"/>
            </a:endParaRPr>
          </a:p>
        </p:txBody>
      </p:sp>
      <p:pic>
        <p:nvPicPr>
          <p:cNvPr id="13" name="Picture 12" descr="C:\Users\civil\Downloads\WhatsApp Image 2024-01-11 at 2.08.38 PM.jpeg"/>
          <p:cNvPicPr/>
          <p:nvPr/>
        </p:nvPicPr>
        <p:blipFill>
          <a:blip r:embed="rId2"/>
          <a:srcRect/>
          <a:stretch>
            <a:fillRect/>
          </a:stretch>
        </p:blipFill>
        <p:spPr bwMode="auto">
          <a:xfrm>
            <a:off x="355600" y="1228484"/>
            <a:ext cx="2857500" cy="2350320"/>
          </a:xfrm>
          <a:prstGeom prst="rect">
            <a:avLst/>
          </a:prstGeom>
          <a:noFill/>
          <a:ln w="9525">
            <a:solidFill>
              <a:schemeClr val="tx1"/>
            </a:solidFill>
            <a:miter lim="800000"/>
            <a:headEnd/>
            <a:tailEnd/>
          </a:ln>
        </p:spPr>
      </p:pic>
      <p:pic>
        <p:nvPicPr>
          <p:cNvPr id="20" name="Picture 19" descr="C:\Users\civil\Downloads\WhatsApp Image 2024-01-11 at 2.08.42 PM.jpeg"/>
          <p:cNvPicPr/>
          <p:nvPr/>
        </p:nvPicPr>
        <p:blipFill>
          <a:blip r:embed="rId3"/>
          <a:srcRect/>
          <a:stretch>
            <a:fillRect/>
          </a:stretch>
        </p:blipFill>
        <p:spPr bwMode="auto">
          <a:xfrm>
            <a:off x="392905" y="4355280"/>
            <a:ext cx="2852738" cy="2350320"/>
          </a:xfrm>
          <a:prstGeom prst="rect">
            <a:avLst/>
          </a:prstGeom>
          <a:noFill/>
          <a:ln w="9525">
            <a:solidFill>
              <a:schemeClr val="tx1"/>
            </a:solidFill>
            <a:miter lim="800000"/>
            <a:headEnd/>
            <a:tailEnd/>
          </a:ln>
        </p:spPr>
      </p:pic>
      <p:pic>
        <p:nvPicPr>
          <p:cNvPr id="25" name="Picture 24" descr="C:\Users\civil\Downloads\WhatsApp Image 2024-03-06 at 10.36.27 AM.jpeg"/>
          <p:cNvPicPr/>
          <p:nvPr/>
        </p:nvPicPr>
        <p:blipFill>
          <a:blip r:embed="rId4"/>
          <a:srcRect/>
          <a:stretch>
            <a:fillRect/>
          </a:stretch>
        </p:blipFill>
        <p:spPr bwMode="auto">
          <a:xfrm>
            <a:off x="3563937" y="1459680"/>
            <a:ext cx="2857500" cy="2350320"/>
          </a:xfrm>
          <a:prstGeom prst="rect">
            <a:avLst/>
          </a:prstGeom>
          <a:noFill/>
          <a:ln w="3175">
            <a:solidFill>
              <a:schemeClr val="tx1"/>
            </a:solidFill>
            <a:miter lim="800000"/>
            <a:headEnd/>
            <a:tailEnd/>
          </a:ln>
        </p:spPr>
      </p:pic>
      <p:pic>
        <p:nvPicPr>
          <p:cNvPr id="26" name="Picture 25" descr="C:\Users\civil\Downloads\WhatsApp Image 2024-03-06 at 10.32.15 AM.jpeg"/>
          <p:cNvPicPr/>
          <p:nvPr/>
        </p:nvPicPr>
        <p:blipFill>
          <a:blip r:embed="rId5"/>
          <a:srcRect/>
          <a:stretch>
            <a:fillRect/>
          </a:stretch>
        </p:blipFill>
        <p:spPr bwMode="auto">
          <a:xfrm>
            <a:off x="3568700" y="3962400"/>
            <a:ext cx="2860675" cy="2362200"/>
          </a:xfrm>
          <a:prstGeom prst="rect">
            <a:avLst/>
          </a:prstGeom>
          <a:noFill/>
          <a:ln w="3175">
            <a:solidFill>
              <a:schemeClr val="tx1"/>
            </a:solidFill>
            <a:miter lim="800000"/>
            <a:headEnd/>
            <a:tailEnd/>
          </a:ln>
        </p:spPr>
      </p:pic>
      <p:sp>
        <p:nvSpPr>
          <p:cNvPr id="2" name="TextBox 1"/>
          <p:cNvSpPr txBox="1"/>
          <p:nvPr/>
        </p:nvSpPr>
        <p:spPr>
          <a:xfrm>
            <a:off x="952501" y="727502"/>
            <a:ext cx="1828799" cy="415498"/>
          </a:xfrm>
          <a:prstGeom prst="rect">
            <a:avLst/>
          </a:prstGeom>
          <a:noFill/>
          <a:ln>
            <a:solidFill>
              <a:schemeClr val="tx2"/>
            </a:solidFill>
          </a:ln>
        </p:spPr>
        <p:txBody>
          <a:bodyPr wrap="square" rtlCol="0">
            <a:spAutoFit/>
          </a:bodyPr>
          <a:lstStyle/>
          <a:p>
            <a:pPr algn="just"/>
            <a:r>
              <a:rPr lang="en-US" sz="1050" dirty="0" smtClean="0">
                <a:latin typeface="Times New Roman" pitchFamily="18" charset="0"/>
                <a:cs typeface="Times New Roman" pitchFamily="18" charset="0"/>
              </a:rPr>
              <a:t>Skills Required to Become Successful Civil Engineer</a:t>
            </a:r>
            <a:endParaRPr lang="en-US" sz="1050" dirty="0">
              <a:latin typeface="Times New Roman" pitchFamily="18" charset="0"/>
              <a:cs typeface="Times New Roman" pitchFamily="18" charset="0"/>
            </a:endParaRPr>
          </a:p>
        </p:txBody>
      </p:sp>
      <p:sp>
        <p:nvSpPr>
          <p:cNvPr id="27" name="TextBox 26"/>
          <p:cNvSpPr txBox="1"/>
          <p:nvPr/>
        </p:nvSpPr>
        <p:spPr>
          <a:xfrm>
            <a:off x="3733800" y="727502"/>
            <a:ext cx="2590800" cy="577081"/>
          </a:xfrm>
          <a:prstGeom prst="rect">
            <a:avLst/>
          </a:prstGeom>
          <a:solidFill>
            <a:schemeClr val="accent5">
              <a:lumMod val="20000"/>
              <a:lumOff val="80000"/>
            </a:schemeClr>
          </a:solidFill>
          <a:ln>
            <a:solidFill>
              <a:schemeClr val="tx2"/>
            </a:solidFill>
          </a:ln>
        </p:spPr>
        <p:txBody>
          <a:bodyPr wrap="square" rtlCol="0">
            <a:spAutoFit/>
          </a:bodyPr>
          <a:lstStyle/>
          <a:p>
            <a:pPr algn="just"/>
            <a:r>
              <a:rPr lang="en-US" sz="1050" dirty="0" smtClean="0">
                <a:latin typeface="Times New Roman" pitchFamily="18" charset="0"/>
                <a:cs typeface="Times New Roman" pitchFamily="18" charset="0"/>
              </a:rPr>
              <a:t>Self Compacting Concrete: A Significant Advancement </a:t>
            </a:r>
            <a:r>
              <a:rPr lang="en-US" sz="1050" dirty="0">
                <a:latin typeface="Times New Roman" pitchFamily="18" charset="0"/>
                <a:cs typeface="Times New Roman" pitchFamily="18" charset="0"/>
              </a:rPr>
              <a:t>in the </a:t>
            </a:r>
            <a:r>
              <a:rPr lang="en-US" sz="1050" dirty="0" smtClean="0">
                <a:latin typeface="Times New Roman" pitchFamily="18" charset="0"/>
                <a:cs typeface="Times New Roman" pitchFamily="18" charset="0"/>
              </a:rPr>
              <a:t>Field </a:t>
            </a:r>
            <a:r>
              <a:rPr lang="en-US" sz="1050" dirty="0">
                <a:latin typeface="Times New Roman" pitchFamily="18" charset="0"/>
                <a:cs typeface="Times New Roman" pitchFamily="18" charset="0"/>
              </a:rPr>
              <a:t>of </a:t>
            </a:r>
            <a:r>
              <a:rPr lang="en-US" sz="1050" dirty="0" smtClean="0">
                <a:latin typeface="Times New Roman" pitchFamily="18" charset="0"/>
                <a:cs typeface="Times New Roman" pitchFamily="18" charset="0"/>
              </a:rPr>
              <a:t>Construction Materials</a:t>
            </a:r>
            <a:endParaRPr lang="en-US" sz="1050" dirty="0">
              <a:latin typeface="Times New Roman" pitchFamily="18" charset="0"/>
              <a:cs typeface="Times New Roman" pitchFamily="18" charset="0"/>
            </a:endParaRPr>
          </a:p>
        </p:txBody>
      </p:sp>
      <p:sp>
        <p:nvSpPr>
          <p:cNvPr id="16" name="Round Single Corner Rectangle 15"/>
          <p:cNvSpPr/>
          <p:nvPr/>
        </p:nvSpPr>
        <p:spPr>
          <a:xfrm>
            <a:off x="228600" y="9601200"/>
            <a:ext cx="6400800" cy="228600"/>
          </a:xfrm>
          <a:prstGeom prst="round1Rect">
            <a:avLst/>
          </a:prstGeom>
          <a:solidFill>
            <a:schemeClr val="tx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Times New Roman" pitchFamily="18" charset="0"/>
                <a:cs typeface="Times New Roman" pitchFamily="18" charset="0"/>
              </a:rPr>
              <a:t>ASHOKRAO MANE POLYTECHNIC, VATHAR                                                                         PAGE NO </a:t>
            </a:r>
            <a:r>
              <a:rPr lang="en-US" sz="1100" dirty="0">
                <a:solidFill>
                  <a:schemeClr val="tx1"/>
                </a:solidFill>
                <a:latin typeface="Times New Roman" pitchFamily="18" charset="0"/>
                <a:cs typeface="Times New Roman" pitchFamily="18" charset="0"/>
              </a:rPr>
              <a:t>9</a:t>
            </a:r>
          </a:p>
        </p:txBody>
      </p:sp>
      <p:sp>
        <p:nvSpPr>
          <p:cNvPr id="17" name="Round Single Corner Rectangle 16"/>
          <p:cNvSpPr/>
          <p:nvPr/>
        </p:nvSpPr>
        <p:spPr>
          <a:xfrm>
            <a:off x="228600" y="45720"/>
            <a:ext cx="6324600" cy="251460"/>
          </a:xfrm>
          <a:prstGeom prst="round1Rect">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Times New Roman" pitchFamily="18" charset="0"/>
                <a:cs typeface="Times New Roman" pitchFamily="18" charset="0"/>
              </a:rPr>
              <a:t>DEPARTMENT OF CIVIL ENGINEERING                                                               EXPERT LECTURES</a:t>
            </a:r>
            <a:endParaRPr lang="en-US" sz="1100" dirty="0">
              <a:solidFill>
                <a:schemeClr val="tx1"/>
              </a:solidFill>
              <a:latin typeface="Times New Roman" pitchFamily="18" charset="0"/>
              <a:cs typeface="Times New Roman" pitchFamily="18" charset="0"/>
            </a:endParaRPr>
          </a:p>
        </p:txBody>
      </p:sp>
      <p:sp>
        <p:nvSpPr>
          <p:cNvPr id="4" name="TextBox 3"/>
          <p:cNvSpPr txBox="1"/>
          <p:nvPr/>
        </p:nvSpPr>
        <p:spPr>
          <a:xfrm>
            <a:off x="2362200" y="304800"/>
            <a:ext cx="2057400" cy="307777"/>
          </a:xfrm>
          <a:prstGeom prst="rect">
            <a:avLst/>
          </a:prstGeom>
          <a:noFill/>
          <a:ln>
            <a:noFill/>
          </a:ln>
        </p:spPr>
        <p:txBody>
          <a:bodyPr wrap="square" rtlCol="0">
            <a:spAutoFit/>
          </a:bodyPr>
          <a:lstStyle/>
          <a:p>
            <a:pPr algn="just"/>
            <a:r>
              <a:rPr lang="en-US" sz="1400" dirty="0" smtClean="0">
                <a:latin typeface="Times New Roman" pitchFamily="18" charset="0"/>
                <a:cs typeface="Times New Roman" pitchFamily="18" charset="0"/>
              </a:rPr>
              <a:t>  </a:t>
            </a:r>
            <a:r>
              <a:rPr lang="en-US" sz="1400" b="1" u="sng" dirty="0" smtClean="0">
                <a:latin typeface="Times New Roman" pitchFamily="18" charset="0"/>
                <a:cs typeface="Times New Roman" pitchFamily="18" charset="0"/>
              </a:rPr>
              <a:t>EXPERT LECTURES</a:t>
            </a:r>
            <a:endParaRPr lang="en-US" sz="1400" b="1" u="sng" dirty="0">
              <a:latin typeface="Times New Roman" pitchFamily="18" charset="0"/>
              <a:cs typeface="Times New Roman" pitchFamily="18" charset="0"/>
            </a:endParaRPr>
          </a:p>
        </p:txBody>
      </p:sp>
      <p:sp>
        <p:nvSpPr>
          <p:cNvPr id="18" name="TextBox 17"/>
          <p:cNvSpPr txBox="1"/>
          <p:nvPr/>
        </p:nvSpPr>
        <p:spPr>
          <a:xfrm>
            <a:off x="381000" y="3613919"/>
            <a:ext cx="2800349" cy="738664"/>
          </a:xfrm>
          <a:prstGeom prst="rect">
            <a:avLst/>
          </a:prstGeom>
          <a:noFill/>
        </p:spPr>
        <p:txBody>
          <a:bodyPr wrap="square" rtlCol="0">
            <a:spAutoFit/>
          </a:bodyPr>
          <a:lstStyle/>
          <a:p>
            <a:pPr algn="just"/>
            <a:r>
              <a:rPr lang="en-US" sz="1050" i="1" dirty="0" smtClean="0">
                <a:latin typeface="Times New Roman" pitchFamily="18" charset="0"/>
                <a:cs typeface="Times New Roman" pitchFamily="18" charset="0"/>
              </a:rPr>
              <a:t>Mr. P. S. </a:t>
            </a:r>
            <a:r>
              <a:rPr lang="en-US" sz="1050" i="1" dirty="0" err="1" smtClean="0">
                <a:latin typeface="Times New Roman" pitchFamily="18" charset="0"/>
                <a:cs typeface="Times New Roman" pitchFamily="18" charset="0"/>
              </a:rPr>
              <a:t>Koli</a:t>
            </a:r>
            <a:r>
              <a:rPr lang="en-US" sz="1050" i="1" dirty="0" smtClean="0">
                <a:latin typeface="Times New Roman" pitchFamily="18" charset="0"/>
                <a:cs typeface="Times New Roman" pitchFamily="18" charset="0"/>
              </a:rPr>
              <a:t>, of Shri Swami Samarth Training Institute , Vathar Tarf Vadgaon guiding the </a:t>
            </a:r>
            <a:r>
              <a:rPr lang="en-US" sz="1050" i="1" dirty="0" smtClean="0">
                <a:latin typeface="Times New Roman" pitchFamily="18" charset="0"/>
                <a:cs typeface="Times New Roman" pitchFamily="18" charset="0"/>
              </a:rPr>
              <a:t>students about skills required of future civil engineers. </a:t>
            </a:r>
            <a:endParaRPr lang="en-US" sz="1050" i="1" dirty="0"/>
          </a:p>
        </p:txBody>
      </p:sp>
      <p:sp>
        <p:nvSpPr>
          <p:cNvPr id="19" name="TextBox 18"/>
          <p:cNvSpPr txBox="1"/>
          <p:nvPr/>
        </p:nvSpPr>
        <p:spPr>
          <a:xfrm>
            <a:off x="3581400" y="6400800"/>
            <a:ext cx="2847975" cy="738664"/>
          </a:xfrm>
          <a:prstGeom prst="rect">
            <a:avLst/>
          </a:prstGeom>
          <a:noFill/>
        </p:spPr>
        <p:txBody>
          <a:bodyPr wrap="square" rtlCol="0">
            <a:spAutoFit/>
          </a:bodyPr>
          <a:lstStyle/>
          <a:p>
            <a:pPr algn="just"/>
            <a:r>
              <a:rPr lang="en-US" sz="1050" i="1" dirty="0" smtClean="0">
                <a:latin typeface="Times New Roman" pitchFamily="18" charset="0"/>
                <a:cs typeface="Times New Roman" pitchFamily="18" charset="0"/>
              </a:rPr>
              <a:t>Prof. Dr. J. M. Shinde ,Head , Civil Engineering Department, AMGOI, Vathar, guiding the students of civil engineering about self compacting concrete.</a:t>
            </a:r>
            <a:endParaRPr lang="en-US" sz="1050" i="1" dirty="0"/>
          </a:p>
        </p:txBody>
      </p:sp>
    </p:spTree>
    <p:extLst>
      <p:ext uri="{BB962C8B-B14F-4D97-AF65-F5344CB8AC3E}">
        <p14:creationId xmlns:p14="http://schemas.microsoft.com/office/powerpoint/2010/main" xmlns="" val="2432713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2062</TotalTime>
  <Words>2040</Words>
  <Application>Microsoft Office PowerPoint</Application>
  <PresentationFormat>A4 Paper (210x297 mm)</PresentationFormat>
  <Paragraphs>235</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            The department of civil engineering was stared in the academic year 2009-2010 with  an  aim  of promoting  high  quality   education  in the  field  of  civil engineering. The  academic  activities of   the  department are emphasis deep understanding of fundamental principles, development of creative ability to handle the challenges of civil engineering and the analytical ability to solve the problems which are interdisciplinary in nature. The department currently offers Diploma in Civil Engineering  a program following in the Maharashtra State Board of Technical Education, Mumbai (MSBTE) curriculum. The curriculum broadly covers the engineering subjects of related field such as Surveying, Building Materials and Construction, Geo Technical Engineering, Design of Steel and RCC Structure, Hydraulics and Irrigation Engineering, Public Health Engineering, Solid Waste Management, Highway Engineering etc. The teaching is assisted with digitalized presentations for better understanding of the students. Industrial visits are arranged for students to gain practical experience. Every year a technical symposium REFLEX is organized for students to explore the knowledge and interact with other college students. Department magazine is published yearly to develop and improve their inter personal skills. The students are motivated by Development programmers like CESA (Civil Engineering students association). The Civil Engineering Students Association (CESA) is working effectively to share the information and to help the society. </vt:lpstr>
      <vt:lpstr>Slide 3</vt:lpstr>
      <vt:lpstr>Slide 4</vt:lpstr>
      <vt:lpstr>Slide 5</vt:lpstr>
      <vt:lpstr>Slide 6</vt:lpstr>
      <vt:lpstr>Slide 7</vt:lpstr>
      <vt:lpstr>Slide 8</vt:lpstr>
      <vt:lpstr>Slide 9</vt:lpstr>
      <vt:lpstr>Slide 10</vt:lpstr>
      <vt:lpstr>Slide 11</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civil</dc:creator>
  <cp:lastModifiedBy>civil</cp:lastModifiedBy>
  <cp:revision>178</cp:revision>
  <cp:lastPrinted>2024-07-10T05:42:27Z</cp:lastPrinted>
  <dcterms:created xsi:type="dcterms:W3CDTF">2006-08-16T00:00:00Z</dcterms:created>
  <dcterms:modified xsi:type="dcterms:W3CDTF">2024-07-26T05:41:31Z</dcterms:modified>
</cp:coreProperties>
</file>